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6" r:id="rId5"/>
    <p:sldId id="257" r:id="rId6"/>
    <p:sldId id="258" r:id="rId7"/>
    <p:sldId id="266" r:id="rId8"/>
    <p:sldId id="259" r:id="rId9"/>
    <p:sldId id="260" r:id="rId10"/>
    <p:sldId id="261" r:id="rId11"/>
    <p:sldId id="262" r:id="rId12"/>
    <p:sldId id="267" r:id="rId13"/>
    <p:sldId id="263"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8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3B80D-4FD8-E52E-1CDE-400FA3B26232}" v="3" dt="2026-01-23T20:52:49.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7"/>
    <p:restoredTop sz="73245" autoAdjust="0"/>
  </p:normalViewPr>
  <p:slideViewPr>
    <p:cSldViewPr snapToGrid="0" snapToObjects="1" showGuides="1">
      <p:cViewPr>
        <p:scale>
          <a:sx n="120" d="100"/>
          <a:sy n="120" d="100"/>
        </p:scale>
        <p:origin x="456"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BF256-225C-403A-A55E-095C13DB21B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AB9646D-6404-42B6-AEDE-5ED96E028112}">
      <dgm:prSet/>
      <dgm:spPr/>
      <dgm:t>
        <a:bodyPr/>
        <a:lstStyle/>
        <a:p>
          <a:r>
            <a:rPr lang="en-US" b="1"/>
            <a:t>Empathy</a:t>
          </a:r>
          <a:r>
            <a:rPr lang="en-US"/>
            <a:t> is understanding someone else’s experience from their perspective.</a:t>
          </a:r>
        </a:p>
      </dgm:t>
    </dgm:pt>
    <dgm:pt modelId="{7CFB2E3C-140F-475D-A262-03F137E985D0}" type="parTrans" cxnId="{94EF0FD5-EC78-4CAA-8D51-CB73F1C3260D}">
      <dgm:prSet/>
      <dgm:spPr/>
      <dgm:t>
        <a:bodyPr/>
        <a:lstStyle/>
        <a:p>
          <a:endParaRPr lang="en-US"/>
        </a:p>
      </dgm:t>
    </dgm:pt>
    <dgm:pt modelId="{EAEC41E1-F38F-4D84-94A3-EFFE365D6786}" type="sibTrans" cxnId="{94EF0FD5-EC78-4CAA-8D51-CB73F1C3260D}">
      <dgm:prSet/>
      <dgm:spPr/>
      <dgm:t>
        <a:bodyPr/>
        <a:lstStyle/>
        <a:p>
          <a:endParaRPr lang="en-US"/>
        </a:p>
      </dgm:t>
    </dgm:pt>
    <dgm:pt modelId="{A5DFAAFE-90E7-45EF-969A-BAD5B8C409E5}">
      <dgm:prSet/>
      <dgm:spPr/>
      <dgm:t>
        <a:bodyPr/>
        <a:lstStyle/>
        <a:p>
          <a:r>
            <a:rPr lang="en-US" b="1"/>
            <a:t>Compassion</a:t>
          </a:r>
          <a:r>
            <a:rPr lang="en-US"/>
            <a:t> adds a desire to help ease their distress</a:t>
          </a:r>
        </a:p>
      </dgm:t>
    </dgm:pt>
    <dgm:pt modelId="{EEB33248-7680-4109-92E1-3195D5CB8AE2}" type="parTrans" cxnId="{96E49BB8-4AD6-4483-8223-B9D01B7C0E8B}">
      <dgm:prSet/>
      <dgm:spPr/>
      <dgm:t>
        <a:bodyPr/>
        <a:lstStyle/>
        <a:p>
          <a:endParaRPr lang="en-US"/>
        </a:p>
      </dgm:t>
    </dgm:pt>
    <dgm:pt modelId="{61E85273-B1F8-44DA-B240-07804B75297D}" type="sibTrans" cxnId="{96E49BB8-4AD6-4483-8223-B9D01B7C0E8B}">
      <dgm:prSet/>
      <dgm:spPr/>
      <dgm:t>
        <a:bodyPr/>
        <a:lstStyle/>
        <a:p>
          <a:endParaRPr lang="en-US"/>
        </a:p>
      </dgm:t>
    </dgm:pt>
    <dgm:pt modelId="{B3DFB1C1-CB49-4753-8A51-103D9B7CE96D}">
      <dgm:prSet/>
      <dgm:spPr/>
      <dgm:t>
        <a:bodyPr/>
        <a:lstStyle/>
        <a:p>
          <a:r>
            <a:rPr lang="en-US"/>
            <a:t>Together = trust and safety</a:t>
          </a:r>
        </a:p>
      </dgm:t>
    </dgm:pt>
    <dgm:pt modelId="{B7BF271A-CC3A-47C7-995F-0A6D94445A6F}" type="parTrans" cxnId="{9B15868C-C3B0-45F4-98C5-769C168EDD49}">
      <dgm:prSet/>
      <dgm:spPr/>
      <dgm:t>
        <a:bodyPr/>
        <a:lstStyle/>
        <a:p>
          <a:endParaRPr lang="en-US"/>
        </a:p>
      </dgm:t>
    </dgm:pt>
    <dgm:pt modelId="{319CEA40-5EEB-4543-8F7F-4F31D36F04FD}" type="sibTrans" cxnId="{9B15868C-C3B0-45F4-98C5-769C168EDD49}">
      <dgm:prSet/>
      <dgm:spPr/>
      <dgm:t>
        <a:bodyPr/>
        <a:lstStyle/>
        <a:p>
          <a:endParaRPr lang="en-US"/>
        </a:p>
      </dgm:t>
    </dgm:pt>
    <dgm:pt modelId="{83E39C45-5CD6-454D-9585-83E7A87AD86E}" type="pres">
      <dgm:prSet presAssocID="{163BF256-225C-403A-A55E-095C13DB21BE}" presName="root" presStyleCnt="0">
        <dgm:presLayoutVars>
          <dgm:dir/>
          <dgm:resizeHandles val="exact"/>
        </dgm:presLayoutVars>
      </dgm:prSet>
      <dgm:spPr/>
    </dgm:pt>
    <dgm:pt modelId="{735BEE1C-68AA-4B70-80AD-D728D757CF9B}" type="pres">
      <dgm:prSet presAssocID="{CAB9646D-6404-42B6-AEDE-5ED96E028112}" presName="compNode" presStyleCnt="0"/>
      <dgm:spPr/>
    </dgm:pt>
    <dgm:pt modelId="{8F668FBC-E57E-40BC-9466-51988BCB7C7E}" type="pres">
      <dgm:prSet presAssocID="{CAB9646D-6404-42B6-AEDE-5ED96E028112}" presName="bgRect" presStyleLbl="bgShp" presStyleIdx="0" presStyleCnt="3"/>
      <dgm:spPr/>
    </dgm:pt>
    <dgm:pt modelId="{9DEE80FE-71DF-41FF-8A51-19D64DE584C6}" type="pres">
      <dgm:prSet presAssocID="{CAB9646D-6404-42B6-AEDE-5ED96E0281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9D9F4596-F5A1-464F-8B4D-49DD663B374D}" type="pres">
      <dgm:prSet presAssocID="{CAB9646D-6404-42B6-AEDE-5ED96E028112}" presName="spaceRect" presStyleCnt="0"/>
      <dgm:spPr/>
    </dgm:pt>
    <dgm:pt modelId="{C9B396DB-3D17-49DC-98BF-904A0945EFCC}" type="pres">
      <dgm:prSet presAssocID="{CAB9646D-6404-42B6-AEDE-5ED96E028112}" presName="parTx" presStyleLbl="revTx" presStyleIdx="0" presStyleCnt="3">
        <dgm:presLayoutVars>
          <dgm:chMax val="0"/>
          <dgm:chPref val="0"/>
        </dgm:presLayoutVars>
      </dgm:prSet>
      <dgm:spPr/>
    </dgm:pt>
    <dgm:pt modelId="{A2746854-6272-4E6C-A326-BFCA44CF81A5}" type="pres">
      <dgm:prSet presAssocID="{EAEC41E1-F38F-4D84-94A3-EFFE365D6786}" presName="sibTrans" presStyleCnt="0"/>
      <dgm:spPr/>
    </dgm:pt>
    <dgm:pt modelId="{70BBD23E-F68F-48A8-AFC7-5BB7A3610EEC}" type="pres">
      <dgm:prSet presAssocID="{A5DFAAFE-90E7-45EF-969A-BAD5B8C409E5}" presName="compNode" presStyleCnt="0"/>
      <dgm:spPr/>
    </dgm:pt>
    <dgm:pt modelId="{750300C7-1B42-4FB6-AF14-621AF5076443}" type="pres">
      <dgm:prSet presAssocID="{A5DFAAFE-90E7-45EF-969A-BAD5B8C409E5}" presName="bgRect" presStyleLbl="bgShp" presStyleIdx="1" presStyleCnt="3"/>
      <dgm:spPr/>
    </dgm:pt>
    <dgm:pt modelId="{2E2C2184-3847-4E2F-99C8-884541995E66}" type="pres">
      <dgm:prSet presAssocID="{A5DFAAFE-90E7-45EF-969A-BAD5B8C409E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0FEE25BB-CFF5-4198-9286-6813F302859D}" type="pres">
      <dgm:prSet presAssocID="{A5DFAAFE-90E7-45EF-969A-BAD5B8C409E5}" presName="spaceRect" presStyleCnt="0"/>
      <dgm:spPr/>
    </dgm:pt>
    <dgm:pt modelId="{2D694CD2-40D8-4CAD-918B-5F33AA15B637}" type="pres">
      <dgm:prSet presAssocID="{A5DFAAFE-90E7-45EF-969A-BAD5B8C409E5}" presName="parTx" presStyleLbl="revTx" presStyleIdx="1" presStyleCnt="3">
        <dgm:presLayoutVars>
          <dgm:chMax val="0"/>
          <dgm:chPref val="0"/>
        </dgm:presLayoutVars>
      </dgm:prSet>
      <dgm:spPr/>
    </dgm:pt>
    <dgm:pt modelId="{196E5755-21A8-45E5-B199-3C99FC4AC7BC}" type="pres">
      <dgm:prSet presAssocID="{61E85273-B1F8-44DA-B240-07804B75297D}" presName="sibTrans" presStyleCnt="0"/>
      <dgm:spPr/>
    </dgm:pt>
    <dgm:pt modelId="{5B62C01B-55EA-4FE7-B045-926E6A2AE64E}" type="pres">
      <dgm:prSet presAssocID="{B3DFB1C1-CB49-4753-8A51-103D9B7CE96D}" presName="compNode" presStyleCnt="0"/>
      <dgm:spPr/>
    </dgm:pt>
    <dgm:pt modelId="{2F30F7D6-34C0-4946-963B-6DBBBC08B299}" type="pres">
      <dgm:prSet presAssocID="{B3DFB1C1-CB49-4753-8A51-103D9B7CE96D}" presName="bgRect" presStyleLbl="bgShp" presStyleIdx="2" presStyleCnt="3"/>
      <dgm:spPr/>
    </dgm:pt>
    <dgm:pt modelId="{F30972B4-DFD0-4924-B753-DCFF283CA9EA}" type="pres">
      <dgm:prSet presAssocID="{B3DFB1C1-CB49-4753-8A51-103D9B7CE9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78F9F29-7097-47B2-9887-7AF251FF5C81}" type="pres">
      <dgm:prSet presAssocID="{B3DFB1C1-CB49-4753-8A51-103D9B7CE96D}" presName="spaceRect" presStyleCnt="0"/>
      <dgm:spPr/>
    </dgm:pt>
    <dgm:pt modelId="{8F5D23CE-73CF-41F9-A1C3-64DB3CECCDE8}" type="pres">
      <dgm:prSet presAssocID="{B3DFB1C1-CB49-4753-8A51-103D9B7CE96D}" presName="parTx" presStyleLbl="revTx" presStyleIdx="2" presStyleCnt="3">
        <dgm:presLayoutVars>
          <dgm:chMax val="0"/>
          <dgm:chPref val="0"/>
        </dgm:presLayoutVars>
      </dgm:prSet>
      <dgm:spPr/>
    </dgm:pt>
  </dgm:ptLst>
  <dgm:cxnLst>
    <dgm:cxn modelId="{99611969-B54E-4551-A7C6-494FA2E52F89}" type="presOf" srcId="{CAB9646D-6404-42B6-AEDE-5ED96E028112}" destId="{C9B396DB-3D17-49DC-98BF-904A0945EFCC}" srcOrd="0" destOrd="0" presId="urn:microsoft.com/office/officeart/2018/2/layout/IconVerticalSolidList"/>
    <dgm:cxn modelId="{9B15868C-C3B0-45F4-98C5-769C168EDD49}" srcId="{163BF256-225C-403A-A55E-095C13DB21BE}" destId="{B3DFB1C1-CB49-4753-8A51-103D9B7CE96D}" srcOrd="2" destOrd="0" parTransId="{B7BF271A-CC3A-47C7-995F-0A6D94445A6F}" sibTransId="{319CEA40-5EEB-4543-8F7F-4F31D36F04FD}"/>
    <dgm:cxn modelId="{F3105094-8748-48A4-92E0-11A90A079814}" type="presOf" srcId="{B3DFB1C1-CB49-4753-8A51-103D9B7CE96D}" destId="{8F5D23CE-73CF-41F9-A1C3-64DB3CECCDE8}" srcOrd="0" destOrd="0" presId="urn:microsoft.com/office/officeart/2018/2/layout/IconVerticalSolidList"/>
    <dgm:cxn modelId="{B9AE4599-1162-45E1-B13D-EEF2EA28A92B}" type="presOf" srcId="{A5DFAAFE-90E7-45EF-969A-BAD5B8C409E5}" destId="{2D694CD2-40D8-4CAD-918B-5F33AA15B637}" srcOrd="0" destOrd="0" presId="urn:microsoft.com/office/officeart/2018/2/layout/IconVerticalSolidList"/>
    <dgm:cxn modelId="{96E49BB8-4AD6-4483-8223-B9D01B7C0E8B}" srcId="{163BF256-225C-403A-A55E-095C13DB21BE}" destId="{A5DFAAFE-90E7-45EF-969A-BAD5B8C409E5}" srcOrd="1" destOrd="0" parTransId="{EEB33248-7680-4109-92E1-3195D5CB8AE2}" sibTransId="{61E85273-B1F8-44DA-B240-07804B75297D}"/>
    <dgm:cxn modelId="{F9FAECCC-B4C7-4130-B86A-AE1A9391583B}" type="presOf" srcId="{163BF256-225C-403A-A55E-095C13DB21BE}" destId="{83E39C45-5CD6-454D-9585-83E7A87AD86E}" srcOrd="0" destOrd="0" presId="urn:microsoft.com/office/officeart/2018/2/layout/IconVerticalSolidList"/>
    <dgm:cxn modelId="{94EF0FD5-EC78-4CAA-8D51-CB73F1C3260D}" srcId="{163BF256-225C-403A-A55E-095C13DB21BE}" destId="{CAB9646D-6404-42B6-AEDE-5ED96E028112}" srcOrd="0" destOrd="0" parTransId="{7CFB2E3C-140F-475D-A262-03F137E985D0}" sibTransId="{EAEC41E1-F38F-4D84-94A3-EFFE365D6786}"/>
    <dgm:cxn modelId="{F9ECAA0E-73DC-44D8-96AE-A962C5E79B4B}" type="presParOf" srcId="{83E39C45-5CD6-454D-9585-83E7A87AD86E}" destId="{735BEE1C-68AA-4B70-80AD-D728D757CF9B}" srcOrd="0" destOrd="0" presId="urn:microsoft.com/office/officeart/2018/2/layout/IconVerticalSolidList"/>
    <dgm:cxn modelId="{16ED9546-317D-4A9C-B8EF-17E7C388D791}" type="presParOf" srcId="{735BEE1C-68AA-4B70-80AD-D728D757CF9B}" destId="{8F668FBC-E57E-40BC-9466-51988BCB7C7E}" srcOrd="0" destOrd="0" presId="urn:microsoft.com/office/officeart/2018/2/layout/IconVerticalSolidList"/>
    <dgm:cxn modelId="{D8BFE9C2-80CD-4A23-9E85-BF44D199EC80}" type="presParOf" srcId="{735BEE1C-68AA-4B70-80AD-D728D757CF9B}" destId="{9DEE80FE-71DF-41FF-8A51-19D64DE584C6}" srcOrd="1" destOrd="0" presId="urn:microsoft.com/office/officeart/2018/2/layout/IconVerticalSolidList"/>
    <dgm:cxn modelId="{4359CD45-A909-4723-9827-B851DA1F93C5}" type="presParOf" srcId="{735BEE1C-68AA-4B70-80AD-D728D757CF9B}" destId="{9D9F4596-F5A1-464F-8B4D-49DD663B374D}" srcOrd="2" destOrd="0" presId="urn:microsoft.com/office/officeart/2018/2/layout/IconVerticalSolidList"/>
    <dgm:cxn modelId="{1EBD2BE7-C814-4683-8393-D18933EFBB9E}" type="presParOf" srcId="{735BEE1C-68AA-4B70-80AD-D728D757CF9B}" destId="{C9B396DB-3D17-49DC-98BF-904A0945EFCC}" srcOrd="3" destOrd="0" presId="urn:microsoft.com/office/officeart/2018/2/layout/IconVerticalSolidList"/>
    <dgm:cxn modelId="{473C6850-E0FF-4473-B428-EFDABFF990B3}" type="presParOf" srcId="{83E39C45-5CD6-454D-9585-83E7A87AD86E}" destId="{A2746854-6272-4E6C-A326-BFCA44CF81A5}" srcOrd="1" destOrd="0" presId="urn:microsoft.com/office/officeart/2018/2/layout/IconVerticalSolidList"/>
    <dgm:cxn modelId="{9C83B727-0E98-4531-8276-000A0AB23499}" type="presParOf" srcId="{83E39C45-5CD6-454D-9585-83E7A87AD86E}" destId="{70BBD23E-F68F-48A8-AFC7-5BB7A3610EEC}" srcOrd="2" destOrd="0" presId="urn:microsoft.com/office/officeart/2018/2/layout/IconVerticalSolidList"/>
    <dgm:cxn modelId="{1B421EFF-DEDA-4F88-A578-9E8EE1EE6868}" type="presParOf" srcId="{70BBD23E-F68F-48A8-AFC7-5BB7A3610EEC}" destId="{750300C7-1B42-4FB6-AF14-621AF5076443}" srcOrd="0" destOrd="0" presId="urn:microsoft.com/office/officeart/2018/2/layout/IconVerticalSolidList"/>
    <dgm:cxn modelId="{C01F9B4D-B8A0-44FD-9918-2B4D4CE17345}" type="presParOf" srcId="{70BBD23E-F68F-48A8-AFC7-5BB7A3610EEC}" destId="{2E2C2184-3847-4E2F-99C8-884541995E66}" srcOrd="1" destOrd="0" presId="urn:microsoft.com/office/officeart/2018/2/layout/IconVerticalSolidList"/>
    <dgm:cxn modelId="{0D15FA3A-AD4C-45A8-9B2A-8C05B3E12856}" type="presParOf" srcId="{70BBD23E-F68F-48A8-AFC7-5BB7A3610EEC}" destId="{0FEE25BB-CFF5-4198-9286-6813F302859D}" srcOrd="2" destOrd="0" presId="urn:microsoft.com/office/officeart/2018/2/layout/IconVerticalSolidList"/>
    <dgm:cxn modelId="{8781E289-434A-430D-87FA-5245B45FF884}" type="presParOf" srcId="{70BBD23E-F68F-48A8-AFC7-5BB7A3610EEC}" destId="{2D694CD2-40D8-4CAD-918B-5F33AA15B637}" srcOrd="3" destOrd="0" presId="urn:microsoft.com/office/officeart/2018/2/layout/IconVerticalSolidList"/>
    <dgm:cxn modelId="{41ED273B-E628-487C-A4FC-4446997D9733}" type="presParOf" srcId="{83E39C45-5CD6-454D-9585-83E7A87AD86E}" destId="{196E5755-21A8-45E5-B199-3C99FC4AC7BC}" srcOrd="3" destOrd="0" presId="urn:microsoft.com/office/officeart/2018/2/layout/IconVerticalSolidList"/>
    <dgm:cxn modelId="{C79C745B-0B77-4D21-84E1-788AF6EAC799}" type="presParOf" srcId="{83E39C45-5CD6-454D-9585-83E7A87AD86E}" destId="{5B62C01B-55EA-4FE7-B045-926E6A2AE64E}" srcOrd="4" destOrd="0" presId="urn:microsoft.com/office/officeart/2018/2/layout/IconVerticalSolidList"/>
    <dgm:cxn modelId="{8E1ED71B-0D35-4DEA-8B9C-6D49EA82EB5E}" type="presParOf" srcId="{5B62C01B-55EA-4FE7-B045-926E6A2AE64E}" destId="{2F30F7D6-34C0-4946-963B-6DBBBC08B299}" srcOrd="0" destOrd="0" presId="urn:microsoft.com/office/officeart/2018/2/layout/IconVerticalSolidList"/>
    <dgm:cxn modelId="{1A307B8B-42B8-4E3E-8A41-6E390F15B703}" type="presParOf" srcId="{5B62C01B-55EA-4FE7-B045-926E6A2AE64E}" destId="{F30972B4-DFD0-4924-B753-DCFF283CA9EA}" srcOrd="1" destOrd="0" presId="urn:microsoft.com/office/officeart/2018/2/layout/IconVerticalSolidList"/>
    <dgm:cxn modelId="{B7EBC03C-8FC0-4DD5-8294-9D7E43A0BEDC}" type="presParOf" srcId="{5B62C01B-55EA-4FE7-B045-926E6A2AE64E}" destId="{A78F9F29-7097-47B2-9887-7AF251FF5C81}" srcOrd="2" destOrd="0" presId="urn:microsoft.com/office/officeart/2018/2/layout/IconVerticalSolidList"/>
    <dgm:cxn modelId="{D0C34A78-51A7-4316-8222-2492FB28D280}" type="presParOf" srcId="{5B62C01B-55EA-4FE7-B045-926E6A2AE64E}" destId="{8F5D23CE-73CF-41F9-A1C3-64DB3CECCD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530F4-3372-42B3-B811-781A35AB0B5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80837FE-55F6-4E31-A81C-E7216BA28FCD}">
      <dgm:prSet/>
      <dgm:spPr/>
      <dgm:t>
        <a:bodyPr/>
        <a:lstStyle/>
        <a:p>
          <a:pPr>
            <a:lnSpc>
              <a:spcPct val="100000"/>
            </a:lnSpc>
          </a:pPr>
          <a:r>
            <a:rPr lang="en-US"/>
            <a:t>Acknowledge</a:t>
          </a:r>
        </a:p>
      </dgm:t>
    </dgm:pt>
    <dgm:pt modelId="{1058CDD9-5F11-482E-AD74-D3A327B30F84}" type="parTrans" cxnId="{C6E09336-F135-4645-B560-A862DD6014F3}">
      <dgm:prSet/>
      <dgm:spPr/>
      <dgm:t>
        <a:bodyPr/>
        <a:lstStyle/>
        <a:p>
          <a:endParaRPr lang="en-US"/>
        </a:p>
      </dgm:t>
    </dgm:pt>
    <dgm:pt modelId="{1DE799EA-30A4-4617-BEE2-153231888E54}" type="sibTrans" cxnId="{C6E09336-F135-4645-B560-A862DD6014F3}">
      <dgm:prSet/>
      <dgm:spPr/>
      <dgm:t>
        <a:bodyPr/>
        <a:lstStyle/>
        <a:p>
          <a:endParaRPr lang="en-US"/>
        </a:p>
      </dgm:t>
    </dgm:pt>
    <dgm:pt modelId="{36B72402-6D9B-4C49-9FA7-CA9F8D950E53}">
      <dgm:prSet/>
      <dgm:spPr/>
      <dgm:t>
        <a:bodyPr/>
        <a:lstStyle/>
        <a:p>
          <a:pPr>
            <a:lnSpc>
              <a:spcPct val="100000"/>
            </a:lnSpc>
          </a:pPr>
          <a:r>
            <a:rPr lang="en-US"/>
            <a:t>Acknowledge emotion before information.</a:t>
          </a:r>
        </a:p>
      </dgm:t>
    </dgm:pt>
    <dgm:pt modelId="{66946F92-5E2B-4BE1-BDE9-FA4C4F41C02C}" type="parTrans" cxnId="{110F1F9F-6857-4ED5-8548-B614311D92C2}">
      <dgm:prSet/>
      <dgm:spPr/>
      <dgm:t>
        <a:bodyPr/>
        <a:lstStyle/>
        <a:p>
          <a:endParaRPr lang="en-US"/>
        </a:p>
      </dgm:t>
    </dgm:pt>
    <dgm:pt modelId="{5E3AC7BC-A800-4B11-8156-A376E6A0DA67}" type="sibTrans" cxnId="{110F1F9F-6857-4ED5-8548-B614311D92C2}">
      <dgm:prSet/>
      <dgm:spPr/>
      <dgm:t>
        <a:bodyPr/>
        <a:lstStyle/>
        <a:p>
          <a:endParaRPr lang="en-US"/>
        </a:p>
      </dgm:t>
    </dgm:pt>
    <dgm:pt modelId="{0FE8A36F-0BE2-4FEE-9A89-8F45B8A209E0}">
      <dgm:prSet/>
      <dgm:spPr/>
      <dgm:t>
        <a:bodyPr/>
        <a:lstStyle/>
        <a:p>
          <a:r>
            <a:rPr lang="en-US"/>
            <a:t>Example: “That sounds really hard” before sharing resources or facts</a:t>
          </a:r>
        </a:p>
      </dgm:t>
    </dgm:pt>
    <dgm:pt modelId="{8F31780A-ACC6-4852-A8F7-0B66405D26B5}" type="parTrans" cxnId="{B4306507-678C-469E-80C6-3E1EDA4D2BCC}">
      <dgm:prSet/>
      <dgm:spPr/>
      <dgm:t>
        <a:bodyPr/>
        <a:lstStyle/>
        <a:p>
          <a:endParaRPr lang="en-US"/>
        </a:p>
      </dgm:t>
    </dgm:pt>
    <dgm:pt modelId="{A71D6DAD-9F5E-4A13-A4BE-2B700D2B1636}" type="sibTrans" cxnId="{B4306507-678C-469E-80C6-3E1EDA4D2BCC}">
      <dgm:prSet/>
      <dgm:spPr/>
      <dgm:t>
        <a:bodyPr/>
        <a:lstStyle/>
        <a:p>
          <a:endParaRPr lang="en-US"/>
        </a:p>
      </dgm:t>
    </dgm:pt>
    <dgm:pt modelId="{006E813D-6278-4762-B010-5C87ABE503F0}">
      <dgm:prSet/>
      <dgm:spPr/>
      <dgm:t>
        <a:bodyPr/>
        <a:lstStyle/>
        <a:p>
          <a:pPr>
            <a:lnSpc>
              <a:spcPct val="100000"/>
            </a:lnSpc>
          </a:pPr>
          <a:r>
            <a:rPr lang="en-US"/>
            <a:t>Ask</a:t>
          </a:r>
        </a:p>
      </dgm:t>
    </dgm:pt>
    <dgm:pt modelId="{C9A5ABD7-C402-49B1-B808-4F0D89B1AEDD}" type="parTrans" cxnId="{B73C9906-4115-4A31-9BA5-06FD42D16821}">
      <dgm:prSet/>
      <dgm:spPr/>
      <dgm:t>
        <a:bodyPr/>
        <a:lstStyle/>
        <a:p>
          <a:endParaRPr lang="en-US"/>
        </a:p>
      </dgm:t>
    </dgm:pt>
    <dgm:pt modelId="{C3176C93-6961-4973-B803-6AE7A9836B30}" type="sibTrans" cxnId="{B73C9906-4115-4A31-9BA5-06FD42D16821}">
      <dgm:prSet/>
      <dgm:spPr/>
      <dgm:t>
        <a:bodyPr/>
        <a:lstStyle/>
        <a:p>
          <a:endParaRPr lang="en-US"/>
        </a:p>
      </dgm:t>
    </dgm:pt>
    <dgm:pt modelId="{15B9930A-FEA2-4D92-B39C-F258F3CF79CE}">
      <dgm:prSet/>
      <dgm:spPr/>
      <dgm:t>
        <a:bodyPr/>
        <a:lstStyle/>
        <a:p>
          <a:pPr>
            <a:lnSpc>
              <a:spcPct val="100000"/>
            </a:lnSpc>
          </a:pPr>
          <a:r>
            <a:rPr lang="en-US"/>
            <a:t>Ask permission before offering suggestions.</a:t>
          </a:r>
        </a:p>
      </dgm:t>
    </dgm:pt>
    <dgm:pt modelId="{A170D5BF-5F67-4D27-AB83-934EB6544D56}" type="parTrans" cxnId="{4BE3AC20-21B8-4DFE-8D4B-DFBCC42D54EA}">
      <dgm:prSet/>
      <dgm:spPr/>
      <dgm:t>
        <a:bodyPr/>
        <a:lstStyle/>
        <a:p>
          <a:endParaRPr lang="en-US"/>
        </a:p>
      </dgm:t>
    </dgm:pt>
    <dgm:pt modelId="{07F0E478-ED2B-4C7C-A0CF-466512113EBE}" type="sibTrans" cxnId="{4BE3AC20-21B8-4DFE-8D4B-DFBCC42D54EA}">
      <dgm:prSet/>
      <dgm:spPr/>
      <dgm:t>
        <a:bodyPr/>
        <a:lstStyle/>
        <a:p>
          <a:endParaRPr lang="en-US"/>
        </a:p>
      </dgm:t>
    </dgm:pt>
    <dgm:pt modelId="{B7CB76E4-D049-42E4-9037-29EE91FECEB9}">
      <dgm:prSet/>
      <dgm:spPr/>
      <dgm:t>
        <a:bodyPr/>
        <a:lstStyle/>
        <a:p>
          <a:r>
            <a:rPr lang="en-US"/>
            <a:t>Example: “Would you like me to share what helped me?”</a:t>
          </a:r>
        </a:p>
      </dgm:t>
    </dgm:pt>
    <dgm:pt modelId="{248AB942-106D-44B9-BD99-70A1074AFC54}" type="parTrans" cxnId="{14A61AE3-2852-4DC6-903F-F4B5B0CB706C}">
      <dgm:prSet/>
      <dgm:spPr/>
      <dgm:t>
        <a:bodyPr/>
        <a:lstStyle/>
        <a:p>
          <a:endParaRPr lang="en-US"/>
        </a:p>
      </dgm:t>
    </dgm:pt>
    <dgm:pt modelId="{A8E1C745-C6CA-4763-888C-1E01F99F1986}" type="sibTrans" cxnId="{14A61AE3-2852-4DC6-903F-F4B5B0CB706C}">
      <dgm:prSet/>
      <dgm:spPr/>
      <dgm:t>
        <a:bodyPr/>
        <a:lstStyle/>
        <a:p>
          <a:endParaRPr lang="en-US"/>
        </a:p>
      </dgm:t>
    </dgm:pt>
    <dgm:pt modelId="{2527F73A-9E2B-4B4B-A4ED-A52719BCF8BC}">
      <dgm:prSet/>
      <dgm:spPr/>
      <dgm:t>
        <a:bodyPr/>
        <a:lstStyle/>
        <a:p>
          <a:pPr>
            <a:lnSpc>
              <a:spcPct val="100000"/>
            </a:lnSpc>
          </a:pPr>
          <a:r>
            <a:rPr lang="en-US"/>
            <a:t>Know</a:t>
          </a:r>
        </a:p>
      </dgm:t>
    </dgm:pt>
    <dgm:pt modelId="{68CF45B2-8FFC-4394-81A8-51E97DDBA31B}" type="parTrans" cxnId="{289D845C-F579-494C-AA7A-B6989CDA1718}">
      <dgm:prSet/>
      <dgm:spPr/>
      <dgm:t>
        <a:bodyPr/>
        <a:lstStyle/>
        <a:p>
          <a:endParaRPr lang="en-US"/>
        </a:p>
      </dgm:t>
    </dgm:pt>
    <dgm:pt modelId="{CB533622-1B29-4556-8445-B84C3842ACFE}" type="sibTrans" cxnId="{289D845C-F579-494C-AA7A-B6989CDA1718}">
      <dgm:prSet/>
      <dgm:spPr/>
      <dgm:t>
        <a:bodyPr/>
        <a:lstStyle/>
        <a:p>
          <a:endParaRPr lang="en-US"/>
        </a:p>
      </dgm:t>
    </dgm:pt>
    <dgm:pt modelId="{5D22BF6D-9FE9-4256-9C3A-808935CB1D18}">
      <dgm:prSet/>
      <dgm:spPr/>
      <dgm:t>
        <a:bodyPr/>
        <a:lstStyle/>
        <a:p>
          <a:pPr>
            <a:lnSpc>
              <a:spcPct val="100000"/>
            </a:lnSpc>
          </a:pPr>
          <a:r>
            <a:rPr lang="en-US"/>
            <a:t>Know your boundaries as a mentor.</a:t>
          </a:r>
        </a:p>
      </dgm:t>
    </dgm:pt>
    <dgm:pt modelId="{10B57850-1782-4691-9A43-58A22FA0DF62}" type="parTrans" cxnId="{8CD0D956-F54C-48DA-B983-3A2A42B9C739}">
      <dgm:prSet/>
      <dgm:spPr/>
      <dgm:t>
        <a:bodyPr/>
        <a:lstStyle/>
        <a:p>
          <a:endParaRPr lang="en-US"/>
        </a:p>
      </dgm:t>
    </dgm:pt>
    <dgm:pt modelId="{F76F4B78-A0EB-4094-A586-54FF8778967A}" type="sibTrans" cxnId="{8CD0D956-F54C-48DA-B983-3A2A42B9C739}">
      <dgm:prSet/>
      <dgm:spPr/>
      <dgm:t>
        <a:bodyPr/>
        <a:lstStyle/>
        <a:p>
          <a:endParaRPr lang="en-US"/>
        </a:p>
      </dgm:t>
    </dgm:pt>
    <dgm:pt modelId="{20D2BBF0-B118-4C98-BF70-CC5426997C40}">
      <dgm:prSet/>
      <dgm:spPr/>
      <dgm:t>
        <a:bodyPr/>
        <a:lstStyle/>
        <a:p>
          <a:r>
            <a:rPr lang="en-US"/>
            <a:t>Example: “That sounds like something to discuss with your care team”</a:t>
          </a:r>
        </a:p>
      </dgm:t>
    </dgm:pt>
    <dgm:pt modelId="{27756D5B-DD54-4643-A8C3-39DD4138FEA8}" type="parTrans" cxnId="{2E3D9E96-297C-432D-B671-FB0724AF416D}">
      <dgm:prSet/>
      <dgm:spPr/>
      <dgm:t>
        <a:bodyPr/>
        <a:lstStyle/>
        <a:p>
          <a:endParaRPr lang="en-US"/>
        </a:p>
      </dgm:t>
    </dgm:pt>
    <dgm:pt modelId="{ABF66BDC-2404-4E82-BC57-7247E054ED5D}" type="sibTrans" cxnId="{2E3D9E96-297C-432D-B671-FB0724AF416D}">
      <dgm:prSet/>
      <dgm:spPr/>
      <dgm:t>
        <a:bodyPr/>
        <a:lstStyle/>
        <a:p>
          <a:endParaRPr lang="en-US"/>
        </a:p>
      </dgm:t>
    </dgm:pt>
    <dgm:pt modelId="{7EEE79F7-2B71-475C-84CE-F29C047E2252}" type="pres">
      <dgm:prSet presAssocID="{561530F4-3372-42B3-B811-781A35AB0B5A}" presName="root" presStyleCnt="0">
        <dgm:presLayoutVars>
          <dgm:dir/>
          <dgm:resizeHandles val="exact"/>
        </dgm:presLayoutVars>
      </dgm:prSet>
      <dgm:spPr/>
    </dgm:pt>
    <dgm:pt modelId="{3A9A72D7-4300-43EE-8B38-3DE71187150D}" type="pres">
      <dgm:prSet presAssocID="{280837FE-55F6-4E31-A81C-E7216BA28FCD}" presName="compNode" presStyleCnt="0"/>
      <dgm:spPr/>
    </dgm:pt>
    <dgm:pt modelId="{9EEBA45A-ADAE-4973-AA53-B64D42C17295}" type="pres">
      <dgm:prSet presAssocID="{280837FE-55F6-4E31-A81C-E7216BA28FCD}" presName="bgRect" presStyleLbl="bgShp" presStyleIdx="0" presStyleCnt="3"/>
      <dgm:spPr/>
    </dgm:pt>
    <dgm:pt modelId="{CE597CD6-05BA-45AF-8946-92F5A1EA1A5E}" type="pres">
      <dgm:prSet presAssocID="{280837FE-55F6-4E31-A81C-E7216BA28FC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0AB8D187-2569-4265-89DA-B68C5AB8B965}" type="pres">
      <dgm:prSet presAssocID="{280837FE-55F6-4E31-A81C-E7216BA28FCD}" presName="spaceRect" presStyleCnt="0"/>
      <dgm:spPr/>
    </dgm:pt>
    <dgm:pt modelId="{4F24B4F4-0A3B-4595-8AF6-825EC1C29F89}" type="pres">
      <dgm:prSet presAssocID="{280837FE-55F6-4E31-A81C-E7216BA28FCD}" presName="parTx" presStyleLbl="revTx" presStyleIdx="0" presStyleCnt="6">
        <dgm:presLayoutVars>
          <dgm:chMax val="0"/>
          <dgm:chPref val="0"/>
        </dgm:presLayoutVars>
      </dgm:prSet>
      <dgm:spPr/>
    </dgm:pt>
    <dgm:pt modelId="{DC33C0CC-E6A2-46F2-B74E-69FC4DA0D143}" type="pres">
      <dgm:prSet presAssocID="{280837FE-55F6-4E31-A81C-E7216BA28FCD}" presName="desTx" presStyleLbl="revTx" presStyleIdx="1" presStyleCnt="6">
        <dgm:presLayoutVars/>
      </dgm:prSet>
      <dgm:spPr/>
    </dgm:pt>
    <dgm:pt modelId="{0770F74C-13FE-4750-A86C-80BF8BE39A7B}" type="pres">
      <dgm:prSet presAssocID="{1DE799EA-30A4-4617-BEE2-153231888E54}" presName="sibTrans" presStyleCnt="0"/>
      <dgm:spPr/>
    </dgm:pt>
    <dgm:pt modelId="{94F63028-B818-403E-8081-96D41C5C9F10}" type="pres">
      <dgm:prSet presAssocID="{006E813D-6278-4762-B010-5C87ABE503F0}" presName="compNode" presStyleCnt="0"/>
      <dgm:spPr/>
    </dgm:pt>
    <dgm:pt modelId="{C90C9674-A6AD-4B83-8744-BC02027388EA}" type="pres">
      <dgm:prSet presAssocID="{006E813D-6278-4762-B010-5C87ABE503F0}" presName="bgRect" presStyleLbl="bgShp" presStyleIdx="1" presStyleCnt="3"/>
      <dgm:spPr/>
    </dgm:pt>
    <dgm:pt modelId="{6FDF9188-C9C8-4A14-B429-8AB0889F23BC}" type="pres">
      <dgm:prSet presAssocID="{006E813D-6278-4762-B010-5C87ABE503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D482A908-08B0-4AF2-ACEF-99BD2AAFA389}" type="pres">
      <dgm:prSet presAssocID="{006E813D-6278-4762-B010-5C87ABE503F0}" presName="spaceRect" presStyleCnt="0"/>
      <dgm:spPr/>
    </dgm:pt>
    <dgm:pt modelId="{C02C5504-4974-450C-B402-E93468842188}" type="pres">
      <dgm:prSet presAssocID="{006E813D-6278-4762-B010-5C87ABE503F0}" presName="parTx" presStyleLbl="revTx" presStyleIdx="2" presStyleCnt="6">
        <dgm:presLayoutVars>
          <dgm:chMax val="0"/>
          <dgm:chPref val="0"/>
        </dgm:presLayoutVars>
      </dgm:prSet>
      <dgm:spPr/>
    </dgm:pt>
    <dgm:pt modelId="{EFF1E336-9650-4036-A67B-26B4119ADE05}" type="pres">
      <dgm:prSet presAssocID="{006E813D-6278-4762-B010-5C87ABE503F0}" presName="desTx" presStyleLbl="revTx" presStyleIdx="3" presStyleCnt="6">
        <dgm:presLayoutVars/>
      </dgm:prSet>
      <dgm:spPr/>
    </dgm:pt>
    <dgm:pt modelId="{F39FCB21-3D4C-4CC3-BF3B-2A40E0B9E890}" type="pres">
      <dgm:prSet presAssocID="{C3176C93-6961-4973-B803-6AE7A9836B30}" presName="sibTrans" presStyleCnt="0"/>
      <dgm:spPr/>
    </dgm:pt>
    <dgm:pt modelId="{A705293E-0B91-4376-AC86-8ADB486529D0}" type="pres">
      <dgm:prSet presAssocID="{2527F73A-9E2B-4B4B-A4ED-A52719BCF8BC}" presName="compNode" presStyleCnt="0"/>
      <dgm:spPr/>
    </dgm:pt>
    <dgm:pt modelId="{FFD10099-D8C6-44C0-89CC-C336A9AC926D}" type="pres">
      <dgm:prSet presAssocID="{2527F73A-9E2B-4B4B-A4ED-A52719BCF8BC}" presName="bgRect" presStyleLbl="bgShp" presStyleIdx="2" presStyleCnt="3"/>
      <dgm:spPr/>
    </dgm:pt>
    <dgm:pt modelId="{C869783C-060F-4D39-862C-319734B2186F}" type="pres">
      <dgm:prSet presAssocID="{2527F73A-9E2B-4B4B-A4ED-A52719BCF8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5B359DCA-EB0D-4E59-9C3F-042900AA5DF6}" type="pres">
      <dgm:prSet presAssocID="{2527F73A-9E2B-4B4B-A4ED-A52719BCF8BC}" presName="spaceRect" presStyleCnt="0"/>
      <dgm:spPr/>
    </dgm:pt>
    <dgm:pt modelId="{F1243578-D0C1-494F-B1D4-4DB6EE728D87}" type="pres">
      <dgm:prSet presAssocID="{2527F73A-9E2B-4B4B-A4ED-A52719BCF8BC}" presName="parTx" presStyleLbl="revTx" presStyleIdx="4" presStyleCnt="6">
        <dgm:presLayoutVars>
          <dgm:chMax val="0"/>
          <dgm:chPref val="0"/>
        </dgm:presLayoutVars>
      </dgm:prSet>
      <dgm:spPr/>
    </dgm:pt>
    <dgm:pt modelId="{E9E01EB3-4DCB-499A-9531-CED687CBE5A3}" type="pres">
      <dgm:prSet presAssocID="{2527F73A-9E2B-4B4B-A4ED-A52719BCF8BC}" presName="desTx" presStyleLbl="revTx" presStyleIdx="5" presStyleCnt="6">
        <dgm:presLayoutVars/>
      </dgm:prSet>
      <dgm:spPr/>
    </dgm:pt>
  </dgm:ptLst>
  <dgm:cxnLst>
    <dgm:cxn modelId="{B73C9906-4115-4A31-9BA5-06FD42D16821}" srcId="{561530F4-3372-42B3-B811-781A35AB0B5A}" destId="{006E813D-6278-4762-B010-5C87ABE503F0}" srcOrd="1" destOrd="0" parTransId="{C9A5ABD7-C402-49B1-B808-4F0D89B1AEDD}" sibTransId="{C3176C93-6961-4973-B803-6AE7A9836B30}"/>
    <dgm:cxn modelId="{B4306507-678C-469E-80C6-3E1EDA4D2BCC}" srcId="{36B72402-6D9B-4C49-9FA7-CA9F8D950E53}" destId="{0FE8A36F-0BE2-4FEE-9A89-8F45B8A209E0}" srcOrd="0" destOrd="0" parTransId="{8F31780A-ACC6-4852-A8F7-0B66405D26B5}" sibTransId="{A71D6DAD-9F5E-4A13-A4BE-2B700D2B1636}"/>
    <dgm:cxn modelId="{59F4090F-F2BD-4059-8284-46594D9013DC}" type="presOf" srcId="{36B72402-6D9B-4C49-9FA7-CA9F8D950E53}" destId="{DC33C0CC-E6A2-46F2-B74E-69FC4DA0D143}" srcOrd="0" destOrd="0" presId="urn:microsoft.com/office/officeart/2018/2/layout/IconVerticalSolidList"/>
    <dgm:cxn modelId="{6621631A-2CCC-4793-B875-01F3297BAF75}" type="presOf" srcId="{5D22BF6D-9FE9-4256-9C3A-808935CB1D18}" destId="{E9E01EB3-4DCB-499A-9531-CED687CBE5A3}" srcOrd="0" destOrd="0" presId="urn:microsoft.com/office/officeart/2018/2/layout/IconVerticalSolidList"/>
    <dgm:cxn modelId="{4BE3AC20-21B8-4DFE-8D4B-DFBCC42D54EA}" srcId="{006E813D-6278-4762-B010-5C87ABE503F0}" destId="{15B9930A-FEA2-4D92-B39C-F258F3CF79CE}" srcOrd="0" destOrd="0" parTransId="{A170D5BF-5F67-4D27-AB83-934EB6544D56}" sibTransId="{07F0E478-ED2B-4C7C-A0CF-466512113EBE}"/>
    <dgm:cxn modelId="{F2DF1723-4D04-4E60-B265-F1278052C488}" type="presOf" srcId="{20D2BBF0-B118-4C98-BF70-CC5426997C40}" destId="{E9E01EB3-4DCB-499A-9531-CED687CBE5A3}" srcOrd="0" destOrd="1" presId="urn:microsoft.com/office/officeart/2018/2/layout/IconVerticalSolidList"/>
    <dgm:cxn modelId="{C6E09336-F135-4645-B560-A862DD6014F3}" srcId="{561530F4-3372-42B3-B811-781A35AB0B5A}" destId="{280837FE-55F6-4E31-A81C-E7216BA28FCD}" srcOrd="0" destOrd="0" parTransId="{1058CDD9-5F11-482E-AD74-D3A327B30F84}" sibTransId="{1DE799EA-30A4-4617-BEE2-153231888E54}"/>
    <dgm:cxn modelId="{289D845C-F579-494C-AA7A-B6989CDA1718}" srcId="{561530F4-3372-42B3-B811-781A35AB0B5A}" destId="{2527F73A-9E2B-4B4B-A4ED-A52719BCF8BC}" srcOrd="2" destOrd="0" parTransId="{68CF45B2-8FFC-4394-81A8-51E97DDBA31B}" sibTransId="{CB533622-1B29-4556-8445-B84C3842ACFE}"/>
    <dgm:cxn modelId="{7537F465-222C-4811-B8D3-95D2823A970A}" type="presOf" srcId="{280837FE-55F6-4E31-A81C-E7216BA28FCD}" destId="{4F24B4F4-0A3B-4595-8AF6-825EC1C29F89}" srcOrd="0" destOrd="0" presId="urn:microsoft.com/office/officeart/2018/2/layout/IconVerticalSolidList"/>
    <dgm:cxn modelId="{B91EEF69-BE3D-47A7-BC5F-DF43CEA07EEA}" type="presOf" srcId="{2527F73A-9E2B-4B4B-A4ED-A52719BCF8BC}" destId="{F1243578-D0C1-494F-B1D4-4DB6EE728D87}" srcOrd="0" destOrd="0" presId="urn:microsoft.com/office/officeart/2018/2/layout/IconVerticalSolidList"/>
    <dgm:cxn modelId="{8CD0D956-F54C-48DA-B983-3A2A42B9C739}" srcId="{2527F73A-9E2B-4B4B-A4ED-A52719BCF8BC}" destId="{5D22BF6D-9FE9-4256-9C3A-808935CB1D18}" srcOrd="0" destOrd="0" parTransId="{10B57850-1782-4691-9A43-58A22FA0DF62}" sibTransId="{F76F4B78-A0EB-4094-A586-54FF8778967A}"/>
    <dgm:cxn modelId="{6CC37957-74F4-4DCE-9296-838F3BF05156}" type="presOf" srcId="{B7CB76E4-D049-42E4-9037-29EE91FECEB9}" destId="{EFF1E336-9650-4036-A67B-26B4119ADE05}" srcOrd="0" destOrd="1" presId="urn:microsoft.com/office/officeart/2018/2/layout/IconVerticalSolidList"/>
    <dgm:cxn modelId="{3158EE77-10DD-414D-83AF-A9F7ABF6F94E}" type="presOf" srcId="{15B9930A-FEA2-4D92-B39C-F258F3CF79CE}" destId="{EFF1E336-9650-4036-A67B-26B4119ADE05}" srcOrd="0" destOrd="0" presId="urn:microsoft.com/office/officeart/2018/2/layout/IconVerticalSolidList"/>
    <dgm:cxn modelId="{3F9A228F-596D-4CE4-8A22-4ECB72FA2673}" type="presOf" srcId="{561530F4-3372-42B3-B811-781A35AB0B5A}" destId="{7EEE79F7-2B71-475C-84CE-F29C047E2252}" srcOrd="0" destOrd="0" presId="urn:microsoft.com/office/officeart/2018/2/layout/IconVerticalSolidList"/>
    <dgm:cxn modelId="{2E3D9E96-297C-432D-B671-FB0724AF416D}" srcId="{5D22BF6D-9FE9-4256-9C3A-808935CB1D18}" destId="{20D2BBF0-B118-4C98-BF70-CC5426997C40}" srcOrd="0" destOrd="0" parTransId="{27756D5B-DD54-4643-A8C3-39DD4138FEA8}" sibTransId="{ABF66BDC-2404-4E82-BC57-7247E054ED5D}"/>
    <dgm:cxn modelId="{110F1F9F-6857-4ED5-8548-B614311D92C2}" srcId="{280837FE-55F6-4E31-A81C-E7216BA28FCD}" destId="{36B72402-6D9B-4C49-9FA7-CA9F8D950E53}" srcOrd="0" destOrd="0" parTransId="{66946F92-5E2B-4BE1-BDE9-FA4C4F41C02C}" sibTransId="{5E3AC7BC-A800-4B11-8156-A376E6A0DA67}"/>
    <dgm:cxn modelId="{0AD506A6-A31D-4723-8074-D27F89ED4577}" type="presOf" srcId="{0FE8A36F-0BE2-4FEE-9A89-8F45B8A209E0}" destId="{DC33C0CC-E6A2-46F2-B74E-69FC4DA0D143}" srcOrd="0" destOrd="1" presId="urn:microsoft.com/office/officeart/2018/2/layout/IconVerticalSolidList"/>
    <dgm:cxn modelId="{CBA491CF-166A-4E7C-B2BB-46963C35D8F0}" type="presOf" srcId="{006E813D-6278-4762-B010-5C87ABE503F0}" destId="{C02C5504-4974-450C-B402-E93468842188}" srcOrd="0" destOrd="0" presId="urn:microsoft.com/office/officeart/2018/2/layout/IconVerticalSolidList"/>
    <dgm:cxn modelId="{14A61AE3-2852-4DC6-903F-F4B5B0CB706C}" srcId="{15B9930A-FEA2-4D92-B39C-F258F3CF79CE}" destId="{B7CB76E4-D049-42E4-9037-29EE91FECEB9}" srcOrd="0" destOrd="0" parTransId="{248AB942-106D-44B9-BD99-70A1074AFC54}" sibTransId="{A8E1C745-C6CA-4763-888C-1E01F99F1986}"/>
    <dgm:cxn modelId="{D548C994-DBC2-4875-BA14-AEE6FFB3F98C}" type="presParOf" srcId="{7EEE79F7-2B71-475C-84CE-F29C047E2252}" destId="{3A9A72D7-4300-43EE-8B38-3DE71187150D}" srcOrd="0" destOrd="0" presId="urn:microsoft.com/office/officeart/2018/2/layout/IconVerticalSolidList"/>
    <dgm:cxn modelId="{F5278AAE-4753-42A1-B67F-6F8ADCBE07E6}" type="presParOf" srcId="{3A9A72D7-4300-43EE-8B38-3DE71187150D}" destId="{9EEBA45A-ADAE-4973-AA53-B64D42C17295}" srcOrd="0" destOrd="0" presId="urn:microsoft.com/office/officeart/2018/2/layout/IconVerticalSolidList"/>
    <dgm:cxn modelId="{3377DA04-9771-4AEF-8921-A1E6D803415E}" type="presParOf" srcId="{3A9A72D7-4300-43EE-8B38-3DE71187150D}" destId="{CE597CD6-05BA-45AF-8946-92F5A1EA1A5E}" srcOrd="1" destOrd="0" presId="urn:microsoft.com/office/officeart/2018/2/layout/IconVerticalSolidList"/>
    <dgm:cxn modelId="{B6AC0351-84AF-40BB-84DA-0BA33E469B70}" type="presParOf" srcId="{3A9A72D7-4300-43EE-8B38-3DE71187150D}" destId="{0AB8D187-2569-4265-89DA-B68C5AB8B965}" srcOrd="2" destOrd="0" presId="urn:microsoft.com/office/officeart/2018/2/layout/IconVerticalSolidList"/>
    <dgm:cxn modelId="{1AF14995-E74C-49C7-BCD9-4A5A29D3883D}" type="presParOf" srcId="{3A9A72D7-4300-43EE-8B38-3DE71187150D}" destId="{4F24B4F4-0A3B-4595-8AF6-825EC1C29F89}" srcOrd="3" destOrd="0" presId="urn:microsoft.com/office/officeart/2018/2/layout/IconVerticalSolidList"/>
    <dgm:cxn modelId="{3FF32FF0-3752-48BD-9594-67DF88FCBD50}" type="presParOf" srcId="{3A9A72D7-4300-43EE-8B38-3DE71187150D}" destId="{DC33C0CC-E6A2-46F2-B74E-69FC4DA0D143}" srcOrd="4" destOrd="0" presId="urn:microsoft.com/office/officeart/2018/2/layout/IconVerticalSolidList"/>
    <dgm:cxn modelId="{46A87D6C-98F4-455D-813C-C0B3C8174DA0}" type="presParOf" srcId="{7EEE79F7-2B71-475C-84CE-F29C047E2252}" destId="{0770F74C-13FE-4750-A86C-80BF8BE39A7B}" srcOrd="1" destOrd="0" presId="urn:microsoft.com/office/officeart/2018/2/layout/IconVerticalSolidList"/>
    <dgm:cxn modelId="{AFCCA966-7950-4C62-AD14-1DA7F80218A5}" type="presParOf" srcId="{7EEE79F7-2B71-475C-84CE-F29C047E2252}" destId="{94F63028-B818-403E-8081-96D41C5C9F10}" srcOrd="2" destOrd="0" presId="urn:microsoft.com/office/officeart/2018/2/layout/IconVerticalSolidList"/>
    <dgm:cxn modelId="{C9F0AD18-BCA8-4803-820F-69D22CA7242A}" type="presParOf" srcId="{94F63028-B818-403E-8081-96D41C5C9F10}" destId="{C90C9674-A6AD-4B83-8744-BC02027388EA}" srcOrd="0" destOrd="0" presId="urn:microsoft.com/office/officeart/2018/2/layout/IconVerticalSolidList"/>
    <dgm:cxn modelId="{6E369992-BE2B-4D43-903A-E7F009D19021}" type="presParOf" srcId="{94F63028-B818-403E-8081-96D41C5C9F10}" destId="{6FDF9188-C9C8-4A14-B429-8AB0889F23BC}" srcOrd="1" destOrd="0" presId="urn:microsoft.com/office/officeart/2018/2/layout/IconVerticalSolidList"/>
    <dgm:cxn modelId="{4356C360-2763-4FDB-A524-0A56FED589EB}" type="presParOf" srcId="{94F63028-B818-403E-8081-96D41C5C9F10}" destId="{D482A908-08B0-4AF2-ACEF-99BD2AAFA389}" srcOrd="2" destOrd="0" presId="urn:microsoft.com/office/officeart/2018/2/layout/IconVerticalSolidList"/>
    <dgm:cxn modelId="{232CB26F-9417-44E1-9406-EF131B552F73}" type="presParOf" srcId="{94F63028-B818-403E-8081-96D41C5C9F10}" destId="{C02C5504-4974-450C-B402-E93468842188}" srcOrd="3" destOrd="0" presId="urn:microsoft.com/office/officeart/2018/2/layout/IconVerticalSolidList"/>
    <dgm:cxn modelId="{63BD87BA-FF55-4379-9A5B-0CC1024A62F3}" type="presParOf" srcId="{94F63028-B818-403E-8081-96D41C5C9F10}" destId="{EFF1E336-9650-4036-A67B-26B4119ADE05}" srcOrd="4" destOrd="0" presId="urn:microsoft.com/office/officeart/2018/2/layout/IconVerticalSolidList"/>
    <dgm:cxn modelId="{514CE6BA-A0A7-4E73-B301-4D330D1C0838}" type="presParOf" srcId="{7EEE79F7-2B71-475C-84CE-F29C047E2252}" destId="{F39FCB21-3D4C-4CC3-BF3B-2A40E0B9E890}" srcOrd="3" destOrd="0" presId="urn:microsoft.com/office/officeart/2018/2/layout/IconVerticalSolidList"/>
    <dgm:cxn modelId="{A8A5C07F-DFD5-4776-BA46-E19601A63232}" type="presParOf" srcId="{7EEE79F7-2B71-475C-84CE-F29C047E2252}" destId="{A705293E-0B91-4376-AC86-8ADB486529D0}" srcOrd="4" destOrd="0" presId="urn:microsoft.com/office/officeart/2018/2/layout/IconVerticalSolidList"/>
    <dgm:cxn modelId="{E056FE17-050C-41F4-8FF4-25B51F8EF797}" type="presParOf" srcId="{A705293E-0B91-4376-AC86-8ADB486529D0}" destId="{FFD10099-D8C6-44C0-89CC-C336A9AC926D}" srcOrd="0" destOrd="0" presId="urn:microsoft.com/office/officeart/2018/2/layout/IconVerticalSolidList"/>
    <dgm:cxn modelId="{10B3BA1C-2B0A-4796-8511-495CB3A2DF12}" type="presParOf" srcId="{A705293E-0B91-4376-AC86-8ADB486529D0}" destId="{C869783C-060F-4D39-862C-319734B2186F}" srcOrd="1" destOrd="0" presId="urn:microsoft.com/office/officeart/2018/2/layout/IconVerticalSolidList"/>
    <dgm:cxn modelId="{439565B1-9EA2-48E0-808F-41DD552C28D7}" type="presParOf" srcId="{A705293E-0B91-4376-AC86-8ADB486529D0}" destId="{5B359DCA-EB0D-4E59-9C3F-042900AA5DF6}" srcOrd="2" destOrd="0" presId="urn:microsoft.com/office/officeart/2018/2/layout/IconVerticalSolidList"/>
    <dgm:cxn modelId="{673F1786-38E7-4C2C-839D-BA4F70806288}" type="presParOf" srcId="{A705293E-0B91-4376-AC86-8ADB486529D0}" destId="{F1243578-D0C1-494F-B1D4-4DB6EE728D87}" srcOrd="3" destOrd="0" presId="urn:microsoft.com/office/officeart/2018/2/layout/IconVerticalSolidList"/>
    <dgm:cxn modelId="{40B86E5E-E1B8-4B9E-A388-BACC42664255}" type="presParOf" srcId="{A705293E-0B91-4376-AC86-8ADB486529D0}" destId="{E9E01EB3-4DCB-499A-9531-CED687CBE5A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68FBC-E57E-40BC-9466-51988BCB7C7E}">
      <dsp:nvSpPr>
        <dsp:cNvPr id="0" name=""/>
        <dsp:cNvSpPr/>
      </dsp:nvSpPr>
      <dsp:spPr>
        <a:xfrm>
          <a:off x="0" y="594"/>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E80FE-71DF-41FF-8A51-19D64DE584C6}">
      <dsp:nvSpPr>
        <dsp:cNvPr id="0" name=""/>
        <dsp:cNvSpPr/>
      </dsp:nvSpPr>
      <dsp:spPr>
        <a:xfrm>
          <a:off x="421117" y="313822"/>
          <a:ext cx="765668" cy="7656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B396DB-3D17-49DC-98BF-904A0945EFCC}">
      <dsp:nvSpPr>
        <dsp:cNvPr id="0" name=""/>
        <dsp:cNvSpPr/>
      </dsp:nvSpPr>
      <dsp:spPr>
        <a:xfrm>
          <a:off x="1607903" y="594"/>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111250">
            <a:lnSpc>
              <a:spcPct val="90000"/>
            </a:lnSpc>
            <a:spcBef>
              <a:spcPct val="0"/>
            </a:spcBef>
            <a:spcAft>
              <a:spcPct val="35000"/>
            </a:spcAft>
            <a:buNone/>
          </a:pPr>
          <a:r>
            <a:rPr lang="en-US" sz="2500" b="1" kern="1200"/>
            <a:t>Empathy</a:t>
          </a:r>
          <a:r>
            <a:rPr lang="en-US" sz="2500" kern="1200"/>
            <a:t> is understanding someone else’s experience from their perspective.</a:t>
          </a:r>
        </a:p>
      </dsp:txBody>
      <dsp:txXfrm>
        <a:off x="1607903" y="594"/>
        <a:ext cx="4564296" cy="1392124"/>
      </dsp:txXfrm>
    </dsp:sp>
    <dsp:sp modelId="{750300C7-1B42-4FB6-AF14-621AF5076443}">
      <dsp:nvSpPr>
        <dsp:cNvPr id="0" name=""/>
        <dsp:cNvSpPr/>
      </dsp:nvSpPr>
      <dsp:spPr>
        <a:xfrm>
          <a:off x="0" y="1740750"/>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C2184-3847-4E2F-99C8-884541995E66}">
      <dsp:nvSpPr>
        <dsp:cNvPr id="0" name=""/>
        <dsp:cNvSpPr/>
      </dsp:nvSpPr>
      <dsp:spPr>
        <a:xfrm>
          <a:off x="421117" y="2053978"/>
          <a:ext cx="765668" cy="7656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94CD2-40D8-4CAD-918B-5F33AA15B637}">
      <dsp:nvSpPr>
        <dsp:cNvPr id="0" name=""/>
        <dsp:cNvSpPr/>
      </dsp:nvSpPr>
      <dsp:spPr>
        <a:xfrm>
          <a:off x="1607903" y="1740750"/>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111250">
            <a:lnSpc>
              <a:spcPct val="90000"/>
            </a:lnSpc>
            <a:spcBef>
              <a:spcPct val="0"/>
            </a:spcBef>
            <a:spcAft>
              <a:spcPct val="35000"/>
            </a:spcAft>
            <a:buNone/>
          </a:pPr>
          <a:r>
            <a:rPr lang="en-US" sz="2500" b="1" kern="1200"/>
            <a:t>Compassion</a:t>
          </a:r>
          <a:r>
            <a:rPr lang="en-US" sz="2500" kern="1200"/>
            <a:t> adds a desire to help ease their distress</a:t>
          </a:r>
        </a:p>
      </dsp:txBody>
      <dsp:txXfrm>
        <a:off x="1607903" y="1740750"/>
        <a:ext cx="4564296" cy="1392124"/>
      </dsp:txXfrm>
    </dsp:sp>
    <dsp:sp modelId="{2F30F7D6-34C0-4946-963B-6DBBBC08B299}">
      <dsp:nvSpPr>
        <dsp:cNvPr id="0" name=""/>
        <dsp:cNvSpPr/>
      </dsp:nvSpPr>
      <dsp:spPr>
        <a:xfrm>
          <a:off x="0" y="3480905"/>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972B4-DFD0-4924-B753-DCFF283CA9EA}">
      <dsp:nvSpPr>
        <dsp:cNvPr id="0" name=""/>
        <dsp:cNvSpPr/>
      </dsp:nvSpPr>
      <dsp:spPr>
        <a:xfrm>
          <a:off x="421117" y="3794133"/>
          <a:ext cx="765668" cy="765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5D23CE-73CF-41F9-A1C3-64DB3CECCDE8}">
      <dsp:nvSpPr>
        <dsp:cNvPr id="0" name=""/>
        <dsp:cNvSpPr/>
      </dsp:nvSpPr>
      <dsp:spPr>
        <a:xfrm>
          <a:off x="1607903" y="3480905"/>
          <a:ext cx="456429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111250">
            <a:lnSpc>
              <a:spcPct val="90000"/>
            </a:lnSpc>
            <a:spcBef>
              <a:spcPct val="0"/>
            </a:spcBef>
            <a:spcAft>
              <a:spcPct val="35000"/>
            </a:spcAft>
            <a:buNone/>
          </a:pPr>
          <a:r>
            <a:rPr lang="en-US" sz="2500" kern="1200"/>
            <a:t>Together = trust and safety</a:t>
          </a:r>
        </a:p>
      </dsp:txBody>
      <dsp:txXfrm>
        <a:off x="1607903" y="3480905"/>
        <a:ext cx="4564296" cy="1392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BA45A-ADAE-4973-AA53-B64D42C17295}">
      <dsp:nvSpPr>
        <dsp:cNvPr id="0" name=""/>
        <dsp:cNvSpPr/>
      </dsp:nvSpPr>
      <dsp:spPr>
        <a:xfrm>
          <a:off x="0" y="594"/>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97CD6-05BA-45AF-8946-92F5A1EA1A5E}">
      <dsp:nvSpPr>
        <dsp:cNvPr id="0" name=""/>
        <dsp:cNvSpPr/>
      </dsp:nvSpPr>
      <dsp:spPr>
        <a:xfrm>
          <a:off x="421117" y="313822"/>
          <a:ext cx="765668" cy="7656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24B4F4-0A3B-4595-8AF6-825EC1C29F89}">
      <dsp:nvSpPr>
        <dsp:cNvPr id="0" name=""/>
        <dsp:cNvSpPr/>
      </dsp:nvSpPr>
      <dsp:spPr>
        <a:xfrm>
          <a:off x="1607903" y="594"/>
          <a:ext cx="2777490"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111250">
            <a:lnSpc>
              <a:spcPct val="100000"/>
            </a:lnSpc>
            <a:spcBef>
              <a:spcPct val="0"/>
            </a:spcBef>
            <a:spcAft>
              <a:spcPct val="35000"/>
            </a:spcAft>
            <a:buNone/>
          </a:pPr>
          <a:r>
            <a:rPr lang="en-US" sz="2500" kern="1200"/>
            <a:t>Acknowledge</a:t>
          </a:r>
        </a:p>
      </dsp:txBody>
      <dsp:txXfrm>
        <a:off x="1607903" y="594"/>
        <a:ext cx="2777490" cy="1392124"/>
      </dsp:txXfrm>
    </dsp:sp>
    <dsp:sp modelId="{DC33C0CC-E6A2-46F2-B74E-69FC4DA0D143}">
      <dsp:nvSpPr>
        <dsp:cNvPr id="0" name=""/>
        <dsp:cNvSpPr/>
      </dsp:nvSpPr>
      <dsp:spPr>
        <a:xfrm>
          <a:off x="4385393" y="594"/>
          <a:ext cx="178680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488950">
            <a:lnSpc>
              <a:spcPct val="100000"/>
            </a:lnSpc>
            <a:spcBef>
              <a:spcPct val="0"/>
            </a:spcBef>
            <a:spcAft>
              <a:spcPct val="35000"/>
            </a:spcAft>
            <a:buNone/>
          </a:pPr>
          <a:r>
            <a:rPr lang="en-US" sz="1100" kern="1200"/>
            <a:t>Acknowledge emotion before information.</a:t>
          </a:r>
        </a:p>
        <a:p>
          <a:pPr marL="57150" lvl="1" indent="-57150" algn="l" defTabSz="488950">
            <a:lnSpc>
              <a:spcPct val="90000"/>
            </a:lnSpc>
            <a:spcBef>
              <a:spcPct val="0"/>
            </a:spcBef>
            <a:spcAft>
              <a:spcPct val="15000"/>
            </a:spcAft>
            <a:buChar char="•"/>
          </a:pPr>
          <a:r>
            <a:rPr lang="en-US" sz="1100" kern="1200"/>
            <a:t>Example: “That sounds really hard” before sharing resources or facts</a:t>
          </a:r>
        </a:p>
      </dsp:txBody>
      <dsp:txXfrm>
        <a:off x="4385393" y="594"/>
        <a:ext cx="1786806" cy="1392124"/>
      </dsp:txXfrm>
    </dsp:sp>
    <dsp:sp modelId="{C90C9674-A6AD-4B83-8744-BC02027388EA}">
      <dsp:nvSpPr>
        <dsp:cNvPr id="0" name=""/>
        <dsp:cNvSpPr/>
      </dsp:nvSpPr>
      <dsp:spPr>
        <a:xfrm>
          <a:off x="0" y="1740750"/>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DF9188-C9C8-4A14-B429-8AB0889F23BC}">
      <dsp:nvSpPr>
        <dsp:cNvPr id="0" name=""/>
        <dsp:cNvSpPr/>
      </dsp:nvSpPr>
      <dsp:spPr>
        <a:xfrm>
          <a:off x="421117" y="2053978"/>
          <a:ext cx="765668" cy="7656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2C5504-4974-450C-B402-E93468842188}">
      <dsp:nvSpPr>
        <dsp:cNvPr id="0" name=""/>
        <dsp:cNvSpPr/>
      </dsp:nvSpPr>
      <dsp:spPr>
        <a:xfrm>
          <a:off x="1607903" y="1740750"/>
          <a:ext cx="2777490"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111250">
            <a:lnSpc>
              <a:spcPct val="100000"/>
            </a:lnSpc>
            <a:spcBef>
              <a:spcPct val="0"/>
            </a:spcBef>
            <a:spcAft>
              <a:spcPct val="35000"/>
            </a:spcAft>
            <a:buNone/>
          </a:pPr>
          <a:r>
            <a:rPr lang="en-US" sz="2500" kern="1200"/>
            <a:t>Ask</a:t>
          </a:r>
        </a:p>
      </dsp:txBody>
      <dsp:txXfrm>
        <a:off x="1607903" y="1740750"/>
        <a:ext cx="2777490" cy="1392124"/>
      </dsp:txXfrm>
    </dsp:sp>
    <dsp:sp modelId="{EFF1E336-9650-4036-A67B-26B4119ADE05}">
      <dsp:nvSpPr>
        <dsp:cNvPr id="0" name=""/>
        <dsp:cNvSpPr/>
      </dsp:nvSpPr>
      <dsp:spPr>
        <a:xfrm>
          <a:off x="4385393" y="1740750"/>
          <a:ext cx="178680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488950">
            <a:lnSpc>
              <a:spcPct val="100000"/>
            </a:lnSpc>
            <a:spcBef>
              <a:spcPct val="0"/>
            </a:spcBef>
            <a:spcAft>
              <a:spcPct val="35000"/>
            </a:spcAft>
            <a:buNone/>
          </a:pPr>
          <a:r>
            <a:rPr lang="en-US" sz="1100" kern="1200"/>
            <a:t>Ask permission before offering suggestions.</a:t>
          </a:r>
        </a:p>
        <a:p>
          <a:pPr marL="57150" lvl="1" indent="-57150" algn="l" defTabSz="488950">
            <a:lnSpc>
              <a:spcPct val="90000"/>
            </a:lnSpc>
            <a:spcBef>
              <a:spcPct val="0"/>
            </a:spcBef>
            <a:spcAft>
              <a:spcPct val="15000"/>
            </a:spcAft>
            <a:buChar char="•"/>
          </a:pPr>
          <a:r>
            <a:rPr lang="en-US" sz="1100" kern="1200"/>
            <a:t>Example: “Would you like me to share what helped me?”</a:t>
          </a:r>
        </a:p>
      </dsp:txBody>
      <dsp:txXfrm>
        <a:off x="4385393" y="1740750"/>
        <a:ext cx="1786806" cy="1392124"/>
      </dsp:txXfrm>
    </dsp:sp>
    <dsp:sp modelId="{FFD10099-D8C6-44C0-89CC-C336A9AC926D}">
      <dsp:nvSpPr>
        <dsp:cNvPr id="0" name=""/>
        <dsp:cNvSpPr/>
      </dsp:nvSpPr>
      <dsp:spPr>
        <a:xfrm>
          <a:off x="0" y="3480905"/>
          <a:ext cx="6172199" cy="139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9783C-060F-4D39-862C-319734B2186F}">
      <dsp:nvSpPr>
        <dsp:cNvPr id="0" name=""/>
        <dsp:cNvSpPr/>
      </dsp:nvSpPr>
      <dsp:spPr>
        <a:xfrm>
          <a:off x="421117" y="3794133"/>
          <a:ext cx="765668" cy="765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243578-D0C1-494F-B1D4-4DB6EE728D87}">
      <dsp:nvSpPr>
        <dsp:cNvPr id="0" name=""/>
        <dsp:cNvSpPr/>
      </dsp:nvSpPr>
      <dsp:spPr>
        <a:xfrm>
          <a:off x="1607903" y="3480905"/>
          <a:ext cx="2777490"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1111250">
            <a:lnSpc>
              <a:spcPct val="100000"/>
            </a:lnSpc>
            <a:spcBef>
              <a:spcPct val="0"/>
            </a:spcBef>
            <a:spcAft>
              <a:spcPct val="35000"/>
            </a:spcAft>
            <a:buNone/>
          </a:pPr>
          <a:r>
            <a:rPr lang="en-US" sz="2500" kern="1200"/>
            <a:t>Know</a:t>
          </a:r>
        </a:p>
      </dsp:txBody>
      <dsp:txXfrm>
        <a:off x="1607903" y="3480905"/>
        <a:ext cx="2777490" cy="1392124"/>
      </dsp:txXfrm>
    </dsp:sp>
    <dsp:sp modelId="{E9E01EB3-4DCB-499A-9531-CED687CBE5A3}">
      <dsp:nvSpPr>
        <dsp:cNvPr id="0" name=""/>
        <dsp:cNvSpPr/>
      </dsp:nvSpPr>
      <dsp:spPr>
        <a:xfrm>
          <a:off x="4385393" y="3480905"/>
          <a:ext cx="1786806" cy="139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333" tIns="147333" rIns="147333" bIns="147333" numCol="1" spcCol="1270" anchor="ctr" anchorCtr="0">
          <a:noAutofit/>
        </a:bodyPr>
        <a:lstStyle/>
        <a:p>
          <a:pPr marL="0" lvl="0" indent="0" algn="l" defTabSz="488950">
            <a:lnSpc>
              <a:spcPct val="100000"/>
            </a:lnSpc>
            <a:spcBef>
              <a:spcPct val="0"/>
            </a:spcBef>
            <a:spcAft>
              <a:spcPct val="35000"/>
            </a:spcAft>
            <a:buNone/>
          </a:pPr>
          <a:r>
            <a:rPr lang="en-US" sz="1100" kern="1200"/>
            <a:t>Know your boundaries as a mentor.</a:t>
          </a:r>
        </a:p>
        <a:p>
          <a:pPr marL="57150" lvl="1" indent="-57150" algn="l" defTabSz="488950">
            <a:lnSpc>
              <a:spcPct val="90000"/>
            </a:lnSpc>
            <a:spcBef>
              <a:spcPct val="0"/>
            </a:spcBef>
            <a:spcAft>
              <a:spcPct val="15000"/>
            </a:spcAft>
            <a:buChar char="•"/>
          </a:pPr>
          <a:r>
            <a:rPr lang="en-US" sz="1100" kern="1200"/>
            <a:t>Example: “That sounds like something to discuss with your care team”</a:t>
          </a:r>
        </a:p>
      </dsp:txBody>
      <dsp:txXfrm>
        <a:off x="4385393" y="3480905"/>
        <a:ext cx="1786806" cy="13921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A13C1-C4A5-487F-BBCE-921267F8F359}"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92E34-B04F-4127-95E8-D31EDE820700}" type="slidenum">
              <a:rPr lang="en-US" smtClean="0"/>
              <a:t>‹#›</a:t>
            </a:fld>
            <a:endParaRPr lang="en-US"/>
          </a:p>
        </p:txBody>
      </p:sp>
    </p:spTree>
    <p:extLst>
      <p:ext uri="{BB962C8B-B14F-4D97-AF65-F5344CB8AC3E}">
        <p14:creationId xmlns:p14="http://schemas.microsoft.com/office/powerpoint/2010/main" val="315508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a:t>
            </a:r>
          </a:p>
          <a:p>
            <a:endParaRPr lang="en-US" dirty="0"/>
          </a:p>
          <a:p>
            <a:r>
              <a:rPr lang="en-US" dirty="0"/>
              <a:t>Welcome. </a:t>
            </a:r>
          </a:p>
          <a:p>
            <a:endParaRPr lang="en-US" dirty="0"/>
          </a:p>
          <a:p>
            <a:r>
              <a:rPr lang="en-US" dirty="0"/>
              <a:t>Today, we are trying out a new format for our quarterly calls. You will notice we have three parts to our call: Mentor Voices where we will highlight real experiences, lessons learned and practical insights from our mentors.</a:t>
            </a:r>
          </a:p>
          <a:p>
            <a:endParaRPr lang="en-US" dirty="0"/>
          </a:p>
          <a:p>
            <a:r>
              <a:rPr lang="en-US" dirty="0"/>
              <a:t>Skill Spotlight where we will focus on one skill or best practice that builds confidence and effectiveness as a peer mentor.</a:t>
            </a:r>
          </a:p>
          <a:p>
            <a:endParaRPr lang="en-US" dirty="0"/>
          </a:p>
          <a:p>
            <a:r>
              <a:rPr lang="en-US" dirty="0"/>
              <a:t>And, Resource Round-up where we will share new resources updated tools and materials that mentors can use when supporting mentees.</a:t>
            </a:r>
          </a:p>
          <a:p>
            <a:endParaRPr lang="en-US" dirty="0"/>
          </a:p>
          <a:p>
            <a:r>
              <a:rPr lang="en-US" dirty="0"/>
              <a:t>Nicole and I will be looking to you to identify topics. In fact, the agenda for today's call was created based from conversations that we have had with you. </a:t>
            </a:r>
          </a:p>
          <a:p>
            <a:endParaRPr lang="en-US" dirty="0"/>
          </a:p>
          <a:p>
            <a:r>
              <a:rPr lang="en-US" dirty="0"/>
              <a:t>Today, our mentor voices we will focus on 3 things you wish you had known before you learned the answer related to living with PKD or caring for someone with PKD.</a:t>
            </a:r>
          </a:p>
          <a:p>
            <a:endParaRPr lang="en-US" dirty="0"/>
          </a:p>
          <a:p>
            <a:r>
              <a:rPr lang="en-US" dirty="0"/>
              <a:t>Next, we will focus on </a:t>
            </a:r>
            <a:r>
              <a:rPr lang="en-US" i="1" dirty="0"/>
              <a:t>navigating difficult conversations with empathy and compassion</a:t>
            </a:r>
            <a:r>
              <a:rPr lang="en-US" dirty="0"/>
              <a:t>. As mentors, you play such an important role in walking beside people who are living with PKD—and sometimes that means being present in moments that feel emotional or uncertain.</a:t>
            </a:r>
          </a:p>
          <a:p>
            <a:endParaRPr lang="en-US" dirty="0"/>
          </a:p>
          <a:p>
            <a:r>
              <a:rPr lang="en-US" dirty="0"/>
              <a:t>And finally, we will share some resources that are available for you to share with your mentees.</a:t>
            </a:r>
          </a:p>
        </p:txBody>
      </p:sp>
      <p:sp>
        <p:nvSpPr>
          <p:cNvPr id="4" name="Slide Number Placeholder 3"/>
          <p:cNvSpPr>
            <a:spLocks noGrp="1"/>
          </p:cNvSpPr>
          <p:nvPr>
            <p:ph type="sldNum" sz="quarter" idx="5"/>
          </p:nvPr>
        </p:nvSpPr>
        <p:spPr/>
        <p:txBody>
          <a:bodyPr/>
          <a:lstStyle/>
          <a:p>
            <a:fld id="{FF992E34-B04F-4127-95E8-D31EDE820700}" type="slidenum">
              <a:rPr lang="en-US" smtClean="0"/>
              <a:t>2</a:t>
            </a:fld>
            <a:endParaRPr lang="en-US"/>
          </a:p>
        </p:txBody>
      </p:sp>
    </p:spTree>
    <p:extLst>
      <p:ext uri="{BB962C8B-B14F-4D97-AF65-F5344CB8AC3E}">
        <p14:creationId xmlns:p14="http://schemas.microsoft.com/office/powerpoint/2010/main" val="172691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down slides:</a:t>
            </a:r>
          </a:p>
          <a:p>
            <a:endParaRPr lang="en-US" dirty="0"/>
          </a:p>
          <a:p>
            <a:r>
              <a:rPr lang="en-US" dirty="0"/>
              <a:t>Share and discuss the questions submitted. </a:t>
            </a:r>
          </a:p>
          <a:p>
            <a:endParaRPr lang="en-US" dirty="0"/>
          </a:p>
          <a:p>
            <a:r>
              <a:rPr lang="en-US" dirty="0"/>
              <a:t>What is PKD?</a:t>
            </a:r>
          </a:p>
          <a:p>
            <a:r>
              <a:rPr lang="en-US" dirty="0"/>
              <a:t>How can I find reliable resources for PKD?</a:t>
            </a:r>
          </a:p>
          <a:p>
            <a:r>
              <a:rPr lang="en-US" dirty="0"/>
              <a:t>What treatments are there for PKD?</a:t>
            </a:r>
          </a:p>
          <a:p>
            <a:r>
              <a:rPr lang="en-US" dirty="0"/>
              <a:t>How do I know if my kidneys will be failing fast or slowly progressing?</a:t>
            </a:r>
          </a:p>
          <a:p>
            <a:endParaRPr lang="en-US" dirty="0"/>
          </a:p>
          <a:p>
            <a:r>
              <a:rPr lang="en-US" dirty="0"/>
              <a:t>Address resources we have to help with these discussions</a:t>
            </a:r>
          </a:p>
        </p:txBody>
      </p:sp>
      <p:sp>
        <p:nvSpPr>
          <p:cNvPr id="4" name="Slide Number Placeholder 3"/>
          <p:cNvSpPr>
            <a:spLocks noGrp="1"/>
          </p:cNvSpPr>
          <p:nvPr>
            <p:ph type="sldNum" sz="quarter" idx="5"/>
          </p:nvPr>
        </p:nvSpPr>
        <p:spPr/>
        <p:txBody>
          <a:bodyPr/>
          <a:lstStyle/>
          <a:p>
            <a:fld id="{FF992E34-B04F-4127-95E8-D31EDE820700}" type="slidenum">
              <a:rPr lang="en-US" smtClean="0"/>
              <a:t>3</a:t>
            </a:fld>
            <a:endParaRPr lang="en-US"/>
          </a:p>
        </p:txBody>
      </p:sp>
    </p:spTree>
    <p:extLst>
      <p:ext uri="{BB962C8B-B14F-4D97-AF65-F5344CB8AC3E}">
        <p14:creationId xmlns:p14="http://schemas.microsoft.com/office/powerpoint/2010/main" val="336545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a:t>
            </a:r>
          </a:p>
          <a:p>
            <a:endParaRPr lang="en-US" dirty="0"/>
          </a:p>
          <a:p>
            <a:r>
              <a:rPr lang="en-US" dirty="0"/>
              <a:t>What topics come up regularly with your mentees that are difficult to talk about?</a:t>
            </a:r>
          </a:p>
        </p:txBody>
      </p:sp>
      <p:sp>
        <p:nvSpPr>
          <p:cNvPr id="4" name="Slide Number Placeholder 3"/>
          <p:cNvSpPr>
            <a:spLocks noGrp="1"/>
          </p:cNvSpPr>
          <p:nvPr>
            <p:ph type="sldNum" sz="quarter" idx="5"/>
          </p:nvPr>
        </p:nvSpPr>
        <p:spPr/>
        <p:txBody>
          <a:bodyPr/>
          <a:lstStyle/>
          <a:p>
            <a:fld id="{FF992E34-B04F-4127-95E8-D31EDE820700}" type="slidenum">
              <a:rPr lang="en-US" smtClean="0"/>
              <a:t>5</a:t>
            </a:fld>
            <a:endParaRPr lang="en-US"/>
          </a:p>
        </p:txBody>
      </p:sp>
    </p:spTree>
    <p:extLst>
      <p:ext uri="{BB962C8B-B14F-4D97-AF65-F5344CB8AC3E}">
        <p14:creationId xmlns:p14="http://schemas.microsoft.com/office/powerpoint/2010/main" val="164313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Difficult conversations are going to feel uncomfortable—but they’re often the most meaningful opportunities to connect. Our role as mentors isn’t to fix things or have all the answers. It’s simply to </a:t>
            </a:r>
            <a:r>
              <a:rPr lang="en-US" i="1" dirty="0"/>
              <a:t>listen, validate, and walk beside someone who’s struggling.</a:t>
            </a:r>
          </a:p>
          <a:p>
            <a:endParaRPr lang="en-US" i="1" dirty="0"/>
          </a:p>
          <a:p>
            <a:endParaRPr lang="en-US" dirty="0"/>
          </a:p>
          <a:p>
            <a:r>
              <a:rPr lang="en-US" dirty="0"/>
              <a:t>Acknowledge conversations mentioned in the poll, not mentioned here. </a:t>
            </a:r>
          </a:p>
          <a:p>
            <a:endParaRPr lang="en-US" dirty="0"/>
          </a:p>
          <a:p>
            <a:endParaRPr lang="en-US" dirty="0"/>
          </a:p>
          <a:p>
            <a:r>
              <a:rPr lang="en-US" dirty="0"/>
              <a:t>I’ve had some difficult conversations on the hope line where we didn’t really have a resource that I could share or they had a question(s) that really needed to be addressed by a health professional. I have many times felt like, I really can’t help this person at all. But, when we wrap up the call, they thank me and seem to be feeling better. A listening, understanding ear goes a long way.</a:t>
            </a:r>
          </a:p>
        </p:txBody>
      </p:sp>
      <p:sp>
        <p:nvSpPr>
          <p:cNvPr id="4" name="Slide Number Placeholder 3"/>
          <p:cNvSpPr>
            <a:spLocks noGrp="1"/>
          </p:cNvSpPr>
          <p:nvPr>
            <p:ph type="sldNum" sz="quarter" idx="5"/>
          </p:nvPr>
        </p:nvSpPr>
        <p:spPr/>
        <p:txBody>
          <a:bodyPr/>
          <a:lstStyle/>
          <a:p>
            <a:fld id="{FF992E34-B04F-4127-95E8-D31EDE820700}" type="slidenum">
              <a:rPr lang="en-US" smtClean="0"/>
              <a:t>6</a:t>
            </a:fld>
            <a:endParaRPr lang="en-US"/>
          </a:p>
        </p:txBody>
      </p:sp>
    </p:spTree>
    <p:extLst>
      <p:ext uri="{BB962C8B-B14F-4D97-AF65-F5344CB8AC3E}">
        <p14:creationId xmlns:p14="http://schemas.microsoft.com/office/powerpoint/2010/main" val="78204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acknowledged some conversations that we have had as we support others with PKD now, let's  focus on one thing we can do especially when difficult conversations arise to build trust,, validate feelings and strengthen relationships – ground conversations in </a:t>
            </a:r>
            <a:r>
              <a:rPr lang="en-US" dirty="0" err="1"/>
              <a:t>empaty</a:t>
            </a:r>
            <a:r>
              <a:rPr lang="en-US" dirty="0"/>
              <a:t> and compassion. </a:t>
            </a:r>
          </a:p>
          <a:p>
            <a:endParaRPr lang="en-US" dirty="0"/>
          </a:p>
          <a:p>
            <a:r>
              <a:rPr lang="en-US" b="1" dirty="0"/>
              <a:t>Empathy</a:t>
            </a:r>
            <a:r>
              <a:rPr lang="en-US" dirty="0"/>
              <a:t> means understanding someone else’s perspective or emotion.</a:t>
            </a:r>
          </a:p>
          <a:p>
            <a:r>
              <a:rPr lang="en-US" b="1" dirty="0"/>
              <a:t>Compassion</a:t>
            </a:r>
            <a:r>
              <a:rPr lang="en-US" dirty="0"/>
              <a:t> means caring enough to respond with kindness and support.</a:t>
            </a:r>
          </a:p>
          <a:p>
            <a:endParaRPr lang="en-US" dirty="0"/>
          </a:p>
          <a:p>
            <a:r>
              <a:rPr lang="en-US" dirty="0"/>
              <a:t>When those two come together, they create emotional safety—something every mentee needs to feel before they can open up.</a:t>
            </a:r>
          </a:p>
          <a:p>
            <a:endParaRPr lang="en-US" dirty="0"/>
          </a:p>
          <a:p>
            <a:endParaRPr lang="en-US" dirty="0"/>
          </a:p>
          <a:p>
            <a:r>
              <a:rPr lang="en-US" dirty="0"/>
              <a:t>On the left side of this slide, we have listed some tips to help ground conversations in empathy and compassion. </a:t>
            </a:r>
          </a:p>
          <a:p>
            <a:r>
              <a:rPr lang="en-US" dirty="0"/>
              <a:t>Read list</a:t>
            </a:r>
          </a:p>
          <a:p>
            <a:endParaRPr lang="en-US" dirty="0"/>
          </a:p>
          <a:p>
            <a:r>
              <a:rPr lang="en-US" dirty="0"/>
              <a:t>Does anyone have other ideas of reflective statements</a:t>
            </a:r>
          </a:p>
          <a:p>
            <a:endParaRPr lang="en-US" dirty="0"/>
          </a:p>
          <a:p>
            <a:r>
              <a:rPr lang="en-US" b="1" dirty="0"/>
              <a:t>You might say things like:</a:t>
            </a:r>
            <a:endParaRPr lang="en-US" dirty="0">
              <a:solidFill>
                <a:srgbClr val="444444"/>
              </a:solidFill>
            </a:endParaRPr>
          </a:p>
          <a:p>
            <a:r>
              <a:rPr lang="en-US" dirty="0"/>
              <a:t>“That sounds really hard. I can hear how much this is weighing on you.”</a:t>
            </a:r>
            <a:endParaRPr lang="en-US" dirty="0">
              <a:solidFill>
                <a:srgbClr val="444444"/>
              </a:solidFill>
            </a:endParaRPr>
          </a:p>
          <a:p>
            <a:r>
              <a:rPr lang="en-US" dirty="0"/>
              <a:t>“It makes sense you’d feel frustrated.”</a:t>
            </a:r>
            <a:endParaRPr lang="en-US" dirty="0">
              <a:solidFill>
                <a:srgbClr val="444444"/>
              </a:solidFill>
            </a:endParaRPr>
          </a:p>
          <a:p>
            <a:r>
              <a:rPr lang="en-US" dirty="0"/>
              <a:t>“I’m here with you.”</a:t>
            </a:r>
            <a:endParaRPr lang="en-US" dirty="0">
              <a:solidFill>
                <a:srgbClr val="444444"/>
              </a:solidFill>
            </a:endParaRPr>
          </a:p>
          <a:p>
            <a:r>
              <a:rPr lang="en-US" dirty="0"/>
              <a:t>Avoid jumping too quickly to solutions or reassurance like, “It’ll be okay.” Instead, pause, acknowledge, and let silence do some of the work. Sometimes a deep, quiet moment says more than words</a:t>
            </a:r>
          </a:p>
          <a:p>
            <a:endParaRPr lang="en-US" dirty="0"/>
          </a:p>
          <a:p>
            <a:endParaRPr lang="en-US" dirty="0"/>
          </a:p>
          <a:p>
            <a:r>
              <a:rPr lang="en-US" dirty="0"/>
              <a:t>In short: empathy and compassion transform difficult conversations into collaborative and </a:t>
            </a:r>
            <a:r>
              <a:rPr lang="en-US" dirty="0" err="1"/>
              <a:t>respectiful</a:t>
            </a:r>
            <a:r>
              <a:rPr lang="en-US" dirty="0"/>
              <a:t> exchanges. </a:t>
            </a:r>
          </a:p>
        </p:txBody>
      </p:sp>
      <p:sp>
        <p:nvSpPr>
          <p:cNvPr id="4" name="Slide Number Placeholder 3"/>
          <p:cNvSpPr>
            <a:spLocks noGrp="1"/>
          </p:cNvSpPr>
          <p:nvPr>
            <p:ph type="sldNum" sz="quarter" idx="5"/>
          </p:nvPr>
        </p:nvSpPr>
        <p:spPr/>
        <p:txBody>
          <a:bodyPr/>
          <a:lstStyle/>
          <a:p>
            <a:fld id="{FF992E34-B04F-4127-95E8-D31EDE820700}" type="slidenum">
              <a:rPr lang="en-US" smtClean="0"/>
              <a:t>7</a:t>
            </a:fld>
            <a:endParaRPr lang="en-US"/>
          </a:p>
        </p:txBody>
      </p:sp>
    </p:spTree>
    <p:extLst>
      <p:ext uri="{BB962C8B-B14F-4D97-AF65-F5344CB8AC3E}">
        <p14:creationId xmlns:p14="http://schemas.microsoft.com/office/powerpoint/2010/main" val="312126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few tools you can use when conversations feel tough:</a:t>
            </a:r>
          </a:p>
          <a:p>
            <a:endParaRPr lang="en-US" dirty="0"/>
          </a:p>
          <a:p>
            <a:r>
              <a:rPr lang="en-US" b="1" dirty="0"/>
              <a:t>1. Acknowledge emotion before information.</a:t>
            </a:r>
            <a:br>
              <a:rPr lang="en-US" dirty="0"/>
            </a:br>
            <a:r>
              <a:rPr lang="en-US" dirty="0"/>
              <a:t>Say something like, “That sounds really painful,” before offering advice or facts.</a:t>
            </a:r>
          </a:p>
          <a:p>
            <a:r>
              <a:rPr lang="en-US" b="1" dirty="0"/>
              <a:t>2. Ask permission before offering suggestions.</a:t>
            </a:r>
            <a:br>
              <a:rPr lang="en-US" dirty="0"/>
            </a:br>
            <a:r>
              <a:rPr lang="en-US" dirty="0"/>
              <a:t>“Would you like to hear what helped me when I went through something similar?”</a:t>
            </a:r>
          </a:p>
          <a:p>
            <a:r>
              <a:rPr lang="en-US" b="1" dirty="0"/>
              <a:t>3. Use reflective listening.</a:t>
            </a:r>
            <a:br>
              <a:rPr lang="en-US" dirty="0"/>
            </a:br>
            <a:r>
              <a:rPr lang="en-US" dirty="0"/>
              <a:t>Repeat or reframe what you hear: “So what I’m hearing is that you’re feeling anxious about what’s next.”</a:t>
            </a:r>
          </a:p>
          <a:p>
            <a:r>
              <a:rPr lang="en-US" b="1" dirty="0"/>
              <a:t>4. Know your boundaries.</a:t>
            </a:r>
            <a:br>
              <a:rPr lang="en-US" dirty="0"/>
            </a:br>
            <a:r>
              <a:rPr lang="en-US" dirty="0"/>
              <a:t>If a conversation moves into territory that feels too heavy or medical, it’s okay to say:</a:t>
            </a:r>
          </a:p>
          <a:p>
            <a:r>
              <a:rPr lang="en-US" dirty="0"/>
              <a:t>“That might be a good question for your healthcare team. I can help you find a resource if you’d like.”</a:t>
            </a:r>
          </a:p>
          <a:p>
            <a:endParaRPr lang="en-US" b="1" dirty="0"/>
          </a:p>
          <a:p>
            <a:endParaRPr lang="en-US" b="1" dirty="0"/>
          </a:p>
          <a:p>
            <a:r>
              <a:rPr lang="en-US" b="1" dirty="0"/>
              <a:t>I really like this:  Pause – Breathe – Respond.</a:t>
            </a:r>
            <a:br>
              <a:rPr lang="en-US" dirty="0"/>
            </a:br>
            <a:r>
              <a:rPr lang="en-US" dirty="0"/>
              <a:t>When you feel stuck or emotional yourself:</a:t>
            </a:r>
          </a:p>
          <a:p>
            <a:r>
              <a:rPr lang="en-US" b="1" dirty="0"/>
              <a:t>Pause</a:t>
            </a:r>
            <a:r>
              <a:rPr lang="en-US" dirty="0"/>
              <a:t> to notice what’s happening.</a:t>
            </a:r>
          </a:p>
          <a:p>
            <a:r>
              <a:rPr lang="en-US" b="1" dirty="0"/>
              <a:t>Breathe</a:t>
            </a:r>
            <a:r>
              <a:rPr lang="en-US" dirty="0"/>
              <a:t> to steady yourself.</a:t>
            </a:r>
          </a:p>
          <a:p>
            <a:r>
              <a:rPr lang="en-US" b="1" dirty="0"/>
              <a:t>Respond</a:t>
            </a:r>
            <a:r>
              <a:rPr lang="en-US" dirty="0"/>
              <a:t> calmly and kindly.</a:t>
            </a:r>
          </a:p>
          <a:p>
            <a:endParaRPr lang="en-US" dirty="0"/>
          </a:p>
        </p:txBody>
      </p:sp>
      <p:sp>
        <p:nvSpPr>
          <p:cNvPr id="4" name="Slide Number Placeholder 3"/>
          <p:cNvSpPr>
            <a:spLocks noGrp="1"/>
          </p:cNvSpPr>
          <p:nvPr>
            <p:ph type="sldNum" sz="quarter" idx="5"/>
          </p:nvPr>
        </p:nvSpPr>
        <p:spPr/>
        <p:txBody>
          <a:bodyPr/>
          <a:lstStyle/>
          <a:p>
            <a:fld id="{FF992E34-B04F-4127-95E8-D31EDE820700}" type="slidenum">
              <a:rPr lang="en-US" smtClean="0"/>
              <a:t>8</a:t>
            </a:fld>
            <a:endParaRPr lang="en-US"/>
          </a:p>
        </p:txBody>
      </p:sp>
    </p:spTree>
    <p:extLst>
      <p:ext uri="{BB962C8B-B14F-4D97-AF65-F5344CB8AC3E}">
        <p14:creationId xmlns:p14="http://schemas.microsoft.com/office/powerpoint/2010/main" val="198476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Here, I wanted to take a moment to reflect on a difficult conversation that was shared with me by one of our mentors: We have had a few parents of adult children request a mentor to help them help their adult child. </a:t>
            </a:r>
          </a:p>
          <a:p>
            <a:endParaRPr lang="en-US" dirty="0">
              <a:latin typeface="Calibri"/>
              <a:ea typeface="Calibri"/>
              <a:cs typeface="Calibri"/>
            </a:endParaRPr>
          </a:p>
          <a:p>
            <a:r>
              <a:rPr lang="en-US" dirty="0">
                <a:latin typeface="Calibri"/>
                <a:ea typeface="Calibri"/>
                <a:cs typeface="Calibri"/>
              </a:rPr>
              <a:t>Unfortunately, the adult child in these cases were not open about their health care decisions or not being proactive about their healthcare.</a:t>
            </a:r>
          </a:p>
          <a:p>
            <a:endParaRPr lang="en-US" dirty="0">
              <a:latin typeface="Calibri"/>
              <a:ea typeface="Calibri"/>
              <a:cs typeface="Calibri"/>
            </a:endParaRPr>
          </a:p>
          <a:p>
            <a:r>
              <a:rPr lang="en-US" dirty="0">
                <a:latin typeface="Calibri"/>
                <a:ea typeface="Calibri"/>
                <a:cs typeface="Calibri"/>
              </a:rPr>
              <a:t>This can be very difficult to navigate.</a:t>
            </a:r>
          </a:p>
          <a:p>
            <a:endParaRPr lang="en-US" dirty="0">
              <a:latin typeface="Calibri"/>
              <a:ea typeface="Calibri"/>
              <a:cs typeface="Calibri"/>
            </a:endParaRPr>
          </a:p>
          <a:p>
            <a:r>
              <a:rPr lang="en-US" dirty="0">
                <a:latin typeface="Calibri"/>
                <a:ea typeface="Calibri"/>
                <a:cs typeface="Calibri"/>
              </a:rPr>
              <a:t>Keep in mind:</a:t>
            </a:r>
            <a:endParaRPr lang="en-US" dirty="0">
              <a:latin typeface="Aptos" panose="02110004020202020204"/>
              <a:ea typeface="Calibri"/>
              <a:cs typeface="Calibri"/>
            </a:endParaRPr>
          </a:p>
          <a:p>
            <a:r>
              <a:rPr lang="en-US" dirty="0">
                <a:latin typeface="Calibri"/>
                <a:ea typeface="Calibri"/>
                <a:cs typeface="Calibri"/>
              </a:rPr>
              <a:t>We do not give medical advice</a:t>
            </a:r>
            <a:endParaRPr lang="en-US" dirty="0">
              <a:latin typeface="Aptos" panose="02110004020202020204"/>
              <a:ea typeface="Calibri"/>
              <a:cs typeface="Calibri"/>
            </a:endParaRPr>
          </a:p>
          <a:p>
            <a:r>
              <a:rPr lang="en-US" dirty="0">
                <a:latin typeface="Calibri"/>
                <a:ea typeface="Calibri"/>
                <a:cs typeface="Calibri"/>
              </a:rPr>
              <a:t>We can't share private information</a:t>
            </a:r>
            <a:endParaRPr lang="en-US" dirty="0">
              <a:latin typeface="Aptos" panose="02110004020202020204"/>
              <a:ea typeface="Calibri"/>
              <a:cs typeface="Calibri"/>
            </a:endParaRPr>
          </a:p>
          <a:p>
            <a:r>
              <a:rPr lang="en-US" dirty="0">
                <a:latin typeface="Calibri"/>
                <a:ea typeface="Calibri"/>
                <a:cs typeface="Calibri"/>
              </a:rPr>
              <a:t>We can't make promises </a:t>
            </a:r>
            <a:endParaRPr lang="en-US">
              <a:latin typeface="Aptos" panose="02110004020202020204"/>
              <a:ea typeface="Calibri"/>
              <a:cs typeface="Calibri"/>
            </a:endParaRPr>
          </a:p>
          <a:p>
            <a:r>
              <a:rPr lang="en-US" dirty="0">
                <a:latin typeface="Calibri"/>
                <a:ea typeface="Calibri"/>
                <a:cs typeface="Calibri"/>
              </a:rPr>
              <a:t>We can't judge or take sides</a:t>
            </a:r>
            <a:endParaRPr lang="en-US" dirty="0">
              <a:latin typeface="Aptos" panose="02110004020202020204"/>
              <a:ea typeface="Calibri"/>
              <a:cs typeface="Calibri"/>
            </a:endParaRPr>
          </a:p>
          <a:p>
            <a:r>
              <a:rPr lang="en-US" dirty="0">
                <a:latin typeface="Calibri"/>
                <a:ea typeface="Calibri"/>
                <a:cs typeface="Calibri"/>
              </a:rPr>
              <a:t>We cannot replace professional support – encourage therapists or other health care professionals</a:t>
            </a:r>
            <a:endParaRPr lang="en-US" dirty="0">
              <a:latin typeface="Aptos" panose="02110004020202020204"/>
              <a:ea typeface="Calibri"/>
              <a:cs typeface="Calibri"/>
            </a:endParaRPr>
          </a:p>
          <a:p>
            <a:endParaRPr lang="en-US" dirty="0">
              <a:latin typeface="Calibri"/>
              <a:ea typeface="Calibri"/>
              <a:cs typeface="Calibri"/>
            </a:endParaRPr>
          </a:p>
          <a:p>
            <a:r>
              <a:rPr lang="en-US" dirty="0">
                <a:latin typeface="Calibri"/>
                <a:ea typeface="Calibri"/>
                <a:cs typeface="Calibri"/>
              </a:rPr>
              <a:t>We cannot contact the adult child directly – adult child must apply to be a part of the program </a:t>
            </a:r>
          </a:p>
          <a:p>
            <a:endParaRPr lang="en-US" dirty="0">
              <a:latin typeface="Calibri"/>
              <a:ea typeface="Calibri"/>
              <a:cs typeface="Calibri"/>
            </a:endParaRPr>
          </a:p>
          <a:p>
            <a:r>
              <a:rPr lang="en-US" dirty="0">
                <a:latin typeface="Calibri"/>
                <a:ea typeface="Calibri"/>
                <a:cs typeface="Calibri"/>
              </a:rPr>
              <a:t>Here are some things we can do:</a:t>
            </a:r>
          </a:p>
          <a:p>
            <a:r>
              <a:rPr lang="en-US" dirty="0">
                <a:latin typeface="Calibri"/>
                <a:ea typeface="Calibri"/>
                <a:cs typeface="Calibri"/>
              </a:rPr>
              <a:t>Read slide</a:t>
            </a:r>
          </a:p>
        </p:txBody>
      </p:sp>
      <p:sp>
        <p:nvSpPr>
          <p:cNvPr id="4" name="Slide Number Placeholder 3"/>
          <p:cNvSpPr>
            <a:spLocks noGrp="1"/>
          </p:cNvSpPr>
          <p:nvPr>
            <p:ph type="sldNum" sz="quarter" idx="5"/>
          </p:nvPr>
        </p:nvSpPr>
        <p:spPr/>
        <p:txBody>
          <a:bodyPr/>
          <a:lstStyle/>
          <a:p>
            <a:fld id="{FF992E34-B04F-4127-95E8-D31EDE820700}" type="slidenum">
              <a:rPr lang="en-US" smtClean="0"/>
              <a:t>9</a:t>
            </a:fld>
            <a:endParaRPr lang="en-US"/>
          </a:p>
        </p:txBody>
      </p:sp>
    </p:spTree>
    <p:extLst>
      <p:ext uri="{BB962C8B-B14F-4D97-AF65-F5344CB8AC3E}">
        <p14:creationId xmlns:p14="http://schemas.microsoft.com/office/powerpoint/2010/main" val="70060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okay to pause take a breath before you start responding.</a:t>
            </a:r>
          </a:p>
          <a:p>
            <a:endParaRPr lang="en-US" dirty="0"/>
          </a:p>
          <a:p>
            <a:r>
              <a:rPr lang="en-US" dirty="0"/>
              <a:t>Let's take a few minutes to practice </a:t>
            </a:r>
            <a:r>
              <a:rPr lang="en-US" dirty="0" err="1"/>
              <a:t>practice</a:t>
            </a:r>
            <a:r>
              <a:rPr lang="en-US" dirty="0"/>
              <a:t> and share some of the ways you may have responded to your mentees.</a:t>
            </a:r>
          </a:p>
          <a:p>
            <a:r>
              <a:rPr lang="en-US" dirty="0"/>
              <a:t>Stop share</a:t>
            </a:r>
          </a:p>
          <a:p>
            <a:r>
              <a:rPr lang="en-US" dirty="0"/>
              <a:t>Bring up white board</a:t>
            </a:r>
          </a:p>
          <a:p>
            <a:endParaRPr lang="en-US" dirty="0"/>
          </a:p>
          <a:p>
            <a:endParaRPr lang="en-US" dirty="0"/>
          </a:p>
          <a:p>
            <a:r>
              <a:rPr lang="en-US" dirty="0"/>
              <a:t>White board set up:</a:t>
            </a:r>
          </a:p>
          <a:p>
            <a:r>
              <a:rPr lang="en-US" dirty="0"/>
              <a:t>Mentee says…</a:t>
            </a:r>
          </a:p>
          <a:p>
            <a:endParaRPr lang="en-US" dirty="0"/>
          </a:p>
          <a:p>
            <a:r>
              <a:rPr lang="en-US" dirty="0"/>
              <a:t>Mentor might respond….</a:t>
            </a:r>
          </a:p>
          <a:p>
            <a:endParaRPr lang="en-US" dirty="0"/>
          </a:p>
          <a:p>
            <a:r>
              <a:rPr lang="en-US" dirty="0"/>
              <a:t>What’s happening emotionally and how does this support your mentee?</a:t>
            </a:r>
          </a:p>
          <a:p>
            <a:endParaRPr lang="en-US" dirty="0"/>
          </a:p>
          <a:p>
            <a:r>
              <a:rPr lang="en-US" dirty="0"/>
              <a:t>Examples to write under Mentee Says</a:t>
            </a:r>
          </a:p>
          <a:p>
            <a:endParaRPr lang="en-US" dirty="0"/>
          </a:p>
          <a:p>
            <a:r>
              <a:rPr lang="en-US" b="1" dirty="0">
                <a:solidFill>
                  <a:srgbClr val="FF0000"/>
                </a:solidFill>
              </a:rPr>
              <a:t>I’m scared about getting a transplant.</a:t>
            </a:r>
            <a:endParaRPr lang="en-US" dirty="0">
              <a:solidFill>
                <a:srgbClr val="FF0000"/>
              </a:solidFill>
            </a:endParaRPr>
          </a:p>
          <a:p>
            <a:r>
              <a:rPr lang="en-US" b="1" dirty="0">
                <a:solidFill>
                  <a:srgbClr val="FF0000"/>
                </a:solidFill>
              </a:rPr>
              <a:t>I’m tired of living with PKD, I don’t want to talk about it anymore. </a:t>
            </a:r>
          </a:p>
          <a:p>
            <a:r>
              <a:rPr lang="en-US" b="1" dirty="0">
                <a:solidFill>
                  <a:srgbClr val="FF0000"/>
                </a:solidFill>
              </a:rPr>
              <a:t>My family doesn’t understand what I am going through</a:t>
            </a:r>
          </a:p>
          <a:p>
            <a:endParaRPr lang="en-US" dirty="0"/>
          </a:p>
          <a:p>
            <a:endParaRPr lang="en-US" dirty="0"/>
          </a:p>
          <a:p>
            <a:r>
              <a:rPr lang="en-US" dirty="0"/>
              <a:t>Ask Mentors: What’s your instinctive reaction to hearing this?</a:t>
            </a:r>
          </a:p>
          <a:p>
            <a:endParaRPr lang="en-US" dirty="0"/>
          </a:p>
          <a:p>
            <a:r>
              <a:rPr lang="en-US" dirty="0"/>
              <a:t>As they write their response: Identify emotions such as validating, anxiety, showing empathy without fixing it, asking permission, emotional fatigue, family tension</a:t>
            </a:r>
          </a:p>
          <a:p>
            <a:endParaRPr lang="en-US" dirty="0"/>
          </a:p>
          <a:p>
            <a:endParaRPr lang="en-US" b="1" dirty="0"/>
          </a:p>
          <a:p>
            <a:endParaRPr lang="en-US" dirty="0"/>
          </a:p>
          <a:p>
            <a:r>
              <a:rPr lang="en-US" dirty="0"/>
              <a:t>Is there a new resource we could create with tips?</a:t>
            </a:r>
          </a:p>
          <a:p>
            <a:r>
              <a:rPr lang="en-US" dirty="0"/>
              <a:t>Difficult Conversation tip sheet</a:t>
            </a:r>
          </a:p>
          <a:p>
            <a:r>
              <a:rPr lang="en-US" dirty="0"/>
              <a:t>Resource guide for mental health and emotional health</a:t>
            </a:r>
          </a:p>
          <a:p>
            <a:r>
              <a:rPr lang="en-US" dirty="0"/>
              <a:t>Self Care</a:t>
            </a:r>
          </a:p>
          <a:p>
            <a:endParaRPr lang="en-US" dirty="0"/>
          </a:p>
        </p:txBody>
      </p:sp>
      <p:sp>
        <p:nvSpPr>
          <p:cNvPr id="4" name="Slide Number Placeholder 3"/>
          <p:cNvSpPr>
            <a:spLocks noGrp="1"/>
          </p:cNvSpPr>
          <p:nvPr>
            <p:ph type="sldNum" sz="quarter" idx="5"/>
          </p:nvPr>
        </p:nvSpPr>
        <p:spPr/>
        <p:txBody>
          <a:bodyPr/>
          <a:lstStyle/>
          <a:p>
            <a:fld id="{FF992E34-B04F-4127-95E8-D31EDE820700}" type="slidenum">
              <a:rPr lang="en-US" smtClean="0"/>
              <a:t>10</a:t>
            </a:fld>
            <a:endParaRPr lang="en-US"/>
          </a:p>
        </p:txBody>
      </p:sp>
    </p:spTree>
    <p:extLst>
      <p:ext uri="{BB962C8B-B14F-4D97-AF65-F5344CB8AC3E}">
        <p14:creationId xmlns:p14="http://schemas.microsoft.com/office/powerpoint/2010/main" val="287200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new resources to share / bookmark</a:t>
            </a:r>
          </a:p>
        </p:txBody>
      </p:sp>
      <p:sp>
        <p:nvSpPr>
          <p:cNvPr id="4" name="Slide Number Placeholder 3"/>
          <p:cNvSpPr>
            <a:spLocks noGrp="1"/>
          </p:cNvSpPr>
          <p:nvPr>
            <p:ph type="sldNum" sz="quarter" idx="5"/>
          </p:nvPr>
        </p:nvSpPr>
        <p:spPr/>
        <p:txBody>
          <a:bodyPr/>
          <a:lstStyle/>
          <a:p>
            <a:fld id="{FF992E34-B04F-4127-95E8-D31EDE820700}" type="slidenum">
              <a:rPr lang="en-US" smtClean="0"/>
              <a:t>12</a:t>
            </a:fld>
            <a:endParaRPr lang="en-US"/>
          </a:p>
        </p:txBody>
      </p:sp>
    </p:spTree>
    <p:extLst>
      <p:ext uri="{BB962C8B-B14F-4D97-AF65-F5344CB8AC3E}">
        <p14:creationId xmlns:p14="http://schemas.microsoft.com/office/powerpoint/2010/main" val="1610160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ABD5-C95D-A748-BB43-D0408F5DD09D}"/>
              </a:ext>
            </a:extLst>
          </p:cNvPr>
          <p:cNvSpPr>
            <a:spLocks noGrp="1"/>
          </p:cNvSpPr>
          <p:nvPr>
            <p:ph type="ctrTitle" hasCustomPrompt="1"/>
          </p:nvPr>
        </p:nvSpPr>
        <p:spPr>
          <a:xfrm>
            <a:off x="792480" y="1122363"/>
            <a:ext cx="11049000" cy="2387600"/>
          </a:xfrm>
        </p:spPr>
        <p:txBody>
          <a:bodyPr lIns="0" tIns="0" rIns="0" bIns="0" anchor="b"/>
          <a:lstStyle>
            <a:lvl1pPr algn="l">
              <a:defRPr sz="6000" b="1" i="0">
                <a:solidFill>
                  <a:schemeClr val="bg1"/>
                </a:solidFill>
                <a:latin typeface="Montserrat" pitchFamily="2" charset="77"/>
              </a:defRPr>
            </a:lvl1pPr>
          </a:lstStyle>
          <a:p>
            <a:r>
              <a:rPr lang="en-US" dirty="0"/>
              <a:t>Presentation title</a:t>
            </a:r>
          </a:p>
        </p:txBody>
      </p:sp>
      <p:sp>
        <p:nvSpPr>
          <p:cNvPr id="3" name="Subtitle 2">
            <a:extLst>
              <a:ext uri="{FF2B5EF4-FFF2-40B4-BE49-F238E27FC236}">
                <a16:creationId xmlns:a16="http://schemas.microsoft.com/office/drawing/2014/main" id="{ADA25031-30CE-6F48-A7B5-51AE23686DCB}"/>
              </a:ext>
            </a:extLst>
          </p:cNvPr>
          <p:cNvSpPr>
            <a:spLocks noGrp="1"/>
          </p:cNvSpPr>
          <p:nvPr>
            <p:ph type="subTitle" idx="1" hasCustomPrompt="1"/>
          </p:nvPr>
        </p:nvSpPr>
        <p:spPr>
          <a:xfrm>
            <a:off x="792480" y="3602038"/>
            <a:ext cx="8191500" cy="1655762"/>
          </a:xfrm>
        </p:spPr>
        <p:txBody>
          <a:bodyPr lIns="0" tIns="0" rIns="0" bIns="0">
            <a:normAutofit/>
          </a:bodyPr>
          <a:lstStyle>
            <a:lvl1pPr marL="0" indent="0" algn="l">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presenter(s)</a:t>
            </a:r>
          </a:p>
        </p:txBody>
      </p:sp>
      <p:pic>
        <p:nvPicPr>
          <p:cNvPr id="10" name="Picture 9">
            <a:extLst>
              <a:ext uri="{FF2B5EF4-FFF2-40B4-BE49-F238E27FC236}">
                <a16:creationId xmlns:a16="http://schemas.microsoft.com/office/drawing/2014/main" id="{64019363-FC6D-0C48-8DAA-D1D1516389E9}"/>
              </a:ext>
            </a:extLst>
          </p:cNvPr>
          <p:cNvPicPr>
            <a:picLocks noChangeAspect="1"/>
          </p:cNvPicPr>
          <p:nvPr/>
        </p:nvPicPr>
        <p:blipFill>
          <a:blip r:embed="rId2"/>
          <a:stretch>
            <a:fillRect/>
          </a:stretch>
        </p:blipFill>
        <p:spPr>
          <a:xfrm>
            <a:off x="8790178" y="5589928"/>
            <a:ext cx="3239831" cy="1079945"/>
          </a:xfrm>
          <a:prstGeom prst="rect">
            <a:avLst/>
          </a:prstGeom>
        </p:spPr>
      </p:pic>
      <p:sp>
        <p:nvSpPr>
          <p:cNvPr id="6" name="Right Triangle 5">
            <a:extLst>
              <a:ext uri="{FF2B5EF4-FFF2-40B4-BE49-F238E27FC236}">
                <a16:creationId xmlns:a16="http://schemas.microsoft.com/office/drawing/2014/main" id="{0EF5BB68-920A-7D40-8B77-188E1E434A8E}"/>
              </a:ext>
            </a:extLst>
          </p:cNvPr>
          <p:cNvSpPr/>
          <p:nvPr userDrawn="1"/>
        </p:nvSpPr>
        <p:spPr>
          <a:xfrm flipH="1">
            <a:off x="7266498" y="3429000"/>
            <a:ext cx="4945380" cy="3429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blue letters&#10;&#10;Description automatically generated">
            <a:extLst>
              <a:ext uri="{FF2B5EF4-FFF2-40B4-BE49-F238E27FC236}">
                <a16:creationId xmlns:a16="http://schemas.microsoft.com/office/drawing/2014/main" id="{C3D44F35-293A-ADE1-0CEF-849E9971D8C5}"/>
              </a:ext>
            </a:extLst>
          </p:cNvPr>
          <p:cNvPicPr>
            <a:picLocks noChangeAspect="1"/>
          </p:cNvPicPr>
          <p:nvPr userDrawn="1"/>
        </p:nvPicPr>
        <p:blipFill>
          <a:blip r:embed="rId3"/>
          <a:stretch>
            <a:fillRect/>
          </a:stretch>
        </p:blipFill>
        <p:spPr>
          <a:xfrm>
            <a:off x="8299172" y="6035892"/>
            <a:ext cx="3840480" cy="705970"/>
          </a:xfrm>
          <a:prstGeom prst="rect">
            <a:avLst/>
          </a:prstGeom>
        </p:spPr>
      </p:pic>
    </p:spTree>
    <p:extLst>
      <p:ext uri="{BB962C8B-B14F-4D97-AF65-F5344CB8AC3E}">
        <p14:creationId xmlns:p14="http://schemas.microsoft.com/office/powerpoint/2010/main" val="325978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47E6-9E82-8047-8D72-C8F0DAFBA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D8B4D-F376-DB4E-8C49-1B593E044F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22BFEAF-D006-D847-B8F2-4E6720CCAC89}"/>
              </a:ext>
            </a:extLst>
          </p:cNvPr>
          <p:cNvSpPr>
            <a:spLocks noGrp="1"/>
          </p:cNvSpPr>
          <p:nvPr>
            <p:ph type="sldNum" sz="quarter" idx="12"/>
          </p:nvPr>
        </p:nvSpPr>
        <p:spPr/>
        <p:txBody>
          <a:bodyPr/>
          <a:lstStyle>
            <a:lvl1pPr>
              <a:defRPr sz="1100">
                <a:latin typeface="Montserrat" pitchFamily="2" charset="77"/>
              </a:defRPr>
            </a:lvl1pPr>
          </a:lstStyle>
          <a:p>
            <a:fld id="{A4680262-3499-8640-BC03-9DABA373F036}" type="slidenum">
              <a:rPr lang="en-US" smtClean="0"/>
              <a:pPr/>
              <a:t>‹#›</a:t>
            </a:fld>
            <a:endParaRPr lang="en-US" dirty="0"/>
          </a:p>
        </p:txBody>
      </p:sp>
    </p:spTree>
    <p:extLst>
      <p:ext uri="{BB962C8B-B14F-4D97-AF65-F5344CB8AC3E}">
        <p14:creationId xmlns:p14="http://schemas.microsoft.com/office/powerpoint/2010/main" val="67447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A5DE4-A3A5-7B47-A31F-0A59D0C074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DE8BA8-CE21-8D4F-8689-0AC3B91E82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3C7DAF5-E80A-F14E-B7BD-9C2F124E05DF}"/>
              </a:ext>
            </a:extLst>
          </p:cNvPr>
          <p:cNvSpPr>
            <a:spLocks noGrp="1"/>
          </p:cNvSpPr>
          <p:nvPr>
            <p:ph type="sldNum" sz="quarter" idx="12"/>
          </p:nvPr>
        </p:nvSpPr>
        <p:spPr/>
        <p:txBody>
          <a:bodyPr/>
          <a:lstStyle>
            <a:lvl1pPr>
              <a:defRPr sz="1100">
                <a:latin typeface="Montserrat" pitchFamily="2" charset="77"/>
              </a:defRPr>
            </a:lvl1pPr>
          </a:lstStyle>
          <a:p>
            <a:fld id="{A4680262-3499-8640-BC03-9DABA373F036}" type="slidenum">
              <a:rPr lang="en-US" smtClean="0"/>
              <a:pPr/>
              <a:t>‹#›</a:t>
            </a:fld>
            <a:endParaRPr lang="en-US"/>
          </a:p>
        </p:txBody>
      </p:sp>
    </p:spTree>
    <p:extLst>
      <p:ext uri="{BB962C8B-B14F-4D97-AF65-F5344CB8AC3E}">
        <p14:creationId xmlns:p14="http://schemas.microsoft.com/office/powerpoint/2010/main" val="305820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9265-BC9B-2243-8972-B94AE715CC1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9E4A3DE-572D-EA4A-B77F-8B552A673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5C00FF-3C4E-614A-AA0E-B0374AC26048}"/>
              </a:ext>
            </a:extLst>
          </p:cNvPr>
          <p:cNvSpPr>
            <a:spLocks noGrp="1"/>
          </p:cNvSpPr>
          <p:nvPr>
            <p:ph type="sldNum" sz="quarter" idx="12"/>
          </p:nvPr>
        </p:nvSpPr>
        <p:spPr/>
        <p:txBody>
          <a:bodyPr/>
          <a:lstStyle>
            <a:lvl1pPr>
              <a:defRPr sz="1100">
                <a:latin typeface="Montserrat" pitchFamily="2" charset="77"/>
              </a:defRPr>
            </a:lvl1pPr>
          </a:lstStyle>
          <a:p>
            <a:fld id="{A4680262-3499-8640-BC03-9DABA373F036}" type="slidenum">
              <a:rPr lang="en-US" smtClean="0"/>
              <a:pPr/>
              <a:t>‹#›</a:t>
            </a:fld>
            <a:endParaRPr lang="en-US"/>
          </a:p>
        </p:txBody>
      </p:sp>
    </p:spTree>
    <p:extLst>
      <p:ext uri="{BB962C8B-B14F-4D97-AF65-F5344CB8AC3E}">
        <p14:creationId xmlns:p14="http://schemas.microsoft.com/office/powerpoint/2010/main" val="205862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pattFill prst="dotDmn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711C-7ABB-9449-B398-EB60DD0144A9}"/>
              </a:ext>
            </a:extLst>
          </p:cNvPr>
          <p:cNvSpPr>
            <a:spLocks noGrp="1"/>
          </p:cNvSpPr>
          <p:nvPr>
            <p:ph type="title" hasCustomPrompt="1"/>
          </p:nvPr>
        </p:nvSpPr>
        <p:spPr>
          <a:xfrm>
            <a:off x="831850" y="1709738"/>
            <a:ext cx="10515600" cy="2852737"/>
          </a:xfrm>
        </p:spPr>
        <p:txBody>
          <a:bodyPr anchor="b">
            <a:normAutofit/>
          </a:bodyPr>
          <a:lstStyle>
            <a:lvl1pPr>
              <a:defRPr sz="4800" b="0" i="1">
                <a:solidFill>
                  <a:srgbClr val="8F80AC"/>
                </a:solidFill>
                <a:latin typeface="Montserrat Medium" pitchFamily="2" charset="77"/>
              </a:defRPr>
            </a:lvl1pPr>
          </a:lstStyle>
          <a:p>
            <a:r>
              <a:rPr lang="en-US" dirty="0"/>
              <a:t>Section slide title</a:t>
            </a:r>
          </a:p>
        </p:txBody>
      </p:sp>
      <p:sp>
        <p:nvSpPr>
          <p:cNvPr id="3" name="Text Placeholder 2">
            <a:extLst>
              <a:ext uri="{FF2B5EF4-FFF2-40B4-BE49-F238E27FC236}">
                <a16:creationId xmlns:a16="http://schemas.microsoft.com/office/drawing/2014/main" id="{31CA167D-CA92-F045-B096-51C7F2E10C0A}"/>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E96A8AA-A826-4F4E-956E-69F4E215F8A2}"/>
              </a:ext>
            </a:extLst>
          </p:cNvPr>
          <p:cNvSpPr>
            <a:spLocks noGrp="1"/>
          </p:cNvSpPr>
          <p:nvPr>
            <p:ph type="sldNum" sz="quarter" idx="12"/>
          </p:nvPr>
        </p:nvSpPr>
        <p:spPr/>
        <p:txBody>
          <a:bodyPr/>
          <a:lstStyle>
            <a:lvl1pPr>
              <a:defRPr sz="1100">
                <a:latin typeface="Montserrat" pitchFamily="2" charset="77"/>
              </a:defRPr>
            </a:lvl1pPr>
          </a:lstStyle>
          <a:p>
            <a:fld id="{A4680262-3499-8640-BC03-9DABA373F036}" type="slidenum">
              <a:rPr lang="en-US" smtClean="0"/>
              <a:pPr/>
              <a:t>‹#›</a:t>
            </a:fld>
            <a:endParaRPr lang="en-US"/>
          </a:p>
        </p:txBody>
      </p:sp>
    </p:spTree>
    <p:extLst>
      <p:ext uri="{BB962C8B-B14F-4D97-AF65-F5344CB8AC3E}">
        <p14:creationId xmlns:p14="http://schemas.microsoft.com/office/powerpoint/2010/main" val="288597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F00B-66EA-D34F-9BD4-A3675341BF1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B218D8E-1636-6D43-8D03-5E29B5B9B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56E5B29-CCD3-774E-89CC-A07C6E6D29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1D1D016-B23D-2442-A7BC-D1BBD8DD8232}"/>
              </a:ext>
            </a:extLst>
          </p:cNvPr>
          <p:cNvSpPr>
            <a:spLocks noGrp="1"/>
          </p:cNvSpPr>
          <p:nvPr>
            <p:ph type="sldNum" sz="quarter" idx="12"/>
          </p:nvPr>
        </p:nvSpPr>
        <p:spPr/>
        <p:txBody>
          <a:bodyPr/>
          <a:lstStyle>
            <a:lvl1pPr>
              <a:defRPr sz="1100">
                <a:latin typeface="Montserrat" pitchFamily="2" charset="77"/>
              </a:defRPr>
            </a:lvl1pPr>
          </a:lstStyle>
          <a:p>
            <a:fld id="{A4680262-3499-8640-BC03-9DABA373F036}" type="slidenum">
              <a:rPr lang="en-US" smtClean="0"/>
              <a:pPr/>
              <a:t>‹#›</a:t>
            </a:fld>
            <a:endParaRPr lang="en-US"/>
          </a:p>
        </p:txBody>
      </p:sp>
    </p:spTree>
    <p:extLst>
      <p:ext uri="{BB962C8B-B14F-4D97-AF65-F5344CB8AC3E}">
        <p14:creationId xmlns:p14="http://schemas.microsoft.com/office/powerpoint/2010/main" val="196640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C7B7-36D8-6046-A6B6-7F89196B6C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8F165D-2F1A-7146-92F2-28A4D8FF06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607AE2-1D24-7048-A1C9-1D1BE5B53F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65497-64C4-3B4F-B7C3-6303C05879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0BD32-291F-984C-B89E-C01A1FB23C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01114E47-8853-2B4F-B289-FDC5286EF510}"/>
              </a:ext>
            </a:extLst>
          </p:cNvPr>
          <p:cNvSpPr>
            <a:spLocks noGrp="1"/>
          </p:cNvSpPr>
          <p:nvPr>
            <p:ph type="sldNum" sz="quarter" idx="12"/>
          </p:nvPr>
        </p:nvSpPr>
        <p:spPr/>
        <p:txBody>
          <a:bodyPr/>
          <a:lstStyle>
            <a:lvl1pPr>
              <a:defRPr sz="1100">
                <a:latin typeface="Montserrat" pitchFamily="2" charset="77"/>
              </a:defRPr>
            </a:lvl1pPr>
          </a:lstStyle>
          <a:p>
            <a:fld id="{A4680262-3499-8640-BC03-9DABA373F036}" type="slidenum">
              <a:rPr lang="en-US" smtClean="0"/>
              <a:pPr/>
              <a:t>‹#›</a:t>
            </a:fld>
            <a:endParaRPr lang="en-US"/>
          </a:p>
        </p:txBody>
      </p:sp>
    </p:spTree>
    <p:extLst>
      <p:ext uri="{BB962C8B-B14F-4D97-AF65-F5344CB8AC3E}">
        <p14:creationId xmlns:p14="http://schemas.microsoft.com/office/powerpoint/2010/main" val="208747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3596-3C1A-FA41-8B19-A9FE35973CC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DCB189DD-A51E-214B-8CF1-7C80DE383D60}"/>
              </a:ext>
            </a:extLst>
          </p:cNvPr>
          <p:cNvSpPr>
            <a:spLocks noGrp="1"/>
          </p:cNvSpPr>
          <p:nvPr>
            <p:ph type="sldNum" sz="quarter" idx="12"/>
          </p:nvPr>
        </p:nvSpPr>
        <p:spPr/>
        <p:txBody>
          <a:bodyPr/>
          <a:lstStyle>
            <a:lvl1pPr>
              <a:defRPr sz="1100">
                <a:latin typeface="Montserrat" pitchFamily="2" charset="77"/>
              </a:defRPr>
            </a:lvl1pPr>
          </a:lstStyle>
          <a:p>
            <a:fld id="{A4680262-3499-8640-BC03-9DABA373F036}" type="slidenum">
              <a:rPr lang="en-US" smtClean="0"/>
              <a:pPr/>
              <a:t>‹#›</a:t>
            </a:fld>
            <a:endParaRPr lang="en-US"/>
          </a:p>
        </p:txBody>
      </p:sp>
    </p:spTree>
    <p:extLst>
      <p:ext uri="{BB962C8B-B14F-4D97-AF65-F5344CB8AC3E}">
        <p14:creationId xmlns:p14="http://schemas.microsoft.com/office/powerpoint/2010/main" val="138161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698114-0538-EE48-BEB1-F774EFA0E803}"/>
              </a:ext>
            </a:extLst>
          </p:cNvPr>
          <p:cNvSpPr>
            <a:spLocks noGrp="1"/>
          </p:cNvSpPr>
          <p:nvPr>
            <p:ph type="sldNum" sz="quarter" idx="12"/>
          </p:nvPr>
        </p:nvSpPr>
        <p:spPr/>
        <p:txBody>
          <a:bodyPr/>
          <a:lstStyle>
            <a:lvl1pPr>
              <a:defRPr sz="1100">
                <a:solidFill>
                  <a:schemeClr val="accent1"/>
                </a:solidFill>
                <a:latin typeface="Montserrat" pitchFamily="2" charset="77"/>
              </a:defRPr>
            </a:lvl1pPr>
          </a:lstStyle>
          <a:p>
            <a:fld id="{A4680262-3499-8640-BC03-9DABA373F036}" type="slidenum">
              <a:rPr lang="en-US" smtClean="0"/>
              <a:pPr/>
              <a:t>‹#›</a:t>
            </a:fld>
            <a:endParaRPr lang="en-US" dirty="0"/>
          </a:p>
        </p:txBody>
      </p:sp>
    </p:spTree>
    <p:extLst>
      <p:ext uri="{BB962C8B-B14F-4D97-AF65-F5344CB8AC3E}">
        <p14:creationId xmlns:p14="http://schemas.microsoft.com/office/powerpoint/2010/main" val="125146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9F98-E2F3-CE49-879D-AB4A14244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C7214C-E1DC-7A47-8143-D2E5E4949F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370158-DAB4-F640-BA38-2D1FCD6A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2D1E86E-54C0-3A4C-909E-04F0B9EDCBEC}"/>
              </a:ext>
            </a:extLst>
          </p:cNvPr>
          <p:cNvSpPr>
            <a:spLocks noGrp="1"/>
          </p:cNvSpPr>
          <p:nvPr>
            <p:ph type="sldNum" sz="quarter" idx="12"/>
          </p:nvPr>
        </p:nvSpPr>
        <p:spPr/>
        <p:txBody>
          <a:bodyPr/>
          <a:lstStyle>
            <a:lvl1pPr>
              <a:defRPr sz="1100">
                <a:latin typeface="Montserrat" pitchFamily="2" charset="77"/>
              </a:defRPr>
            </a:lvl1pPr>
          </a:lstStyle>
          <a:p>
            <a:fld id="{A4680262-3499-8640-BC03-9DABA373F036}" type="slidenum">
              <a:rPr lang="en-US" smtClean="0"/>
              <a:pPr/>
              <a:t>‹#›</a:t>
            </a:fld>
            <a:endParaRPr lang="en-US" dirty="0"/>
          </a:p>
        </p:txBody>
      </p:sp>
    </p:spTree>
    <p:extLst>
      <p:ext uri="{BB962C8B-B14F-4D97-AF65-F5344CB8AC3E}">
        <p14:creationId xmlns:p14="http://schemas.microsoft.com/office/powerpoint/2010/main" val="230777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CF6A-AFAD-B747-8AA9-DF3AFC753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1E8029-C59A-314B-8692-1E9189833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73B092-C660-FE4F-824A-CA5FA8836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81D3E03-5880-AB4D-881F-9A00DA4272B3}"/>
              </a:ext>
            </a:extLst>
          </p:cNvPr>
          <p:cNvSpPr>
            <a:spLocks noGrp="1"/>
          </p:cNvSpPr>
          <p:nvPr>
            <p:ph type="sldNum" sz="quarter" idx="12"/>
          </p:nvPr>
        </p:nvSpPr>
        <p:spPr/>
        <p:txBody>
          <a:bodyPr/>
          <a:lstStyle>
            <a:lvl1pPr>
              <a:defRPr sz="1100">
                <a:latin typeface="Montserrat" pitchFamily="2" charset="77"/>
              </a:defRPr>
            </a:lvl1pPr>
          </a:lstStyle>
          <a:p>
            <a:fld id="{A4680262-3499-8640-BC03-9DABA373F036}" type="slidenum">
              <a:rPr lang="en-US" smtClean="0"/>
              <a:pPr/>
              <a:t>‹#›</a:t>
            </a:fld>
            <a:endParaRPr lang="en-US"/>
          </a:p>
        </p:txBody>
      </p:sp>
    </p:spTree>
    <p:extLst>
      <p:ext uri="{BB962C8B-B14F-4D97-AF65-F5344CB8AC3E}">
        <p14:creationId xmlns:p14="http://schemas.microsoft.com/office/powerpoint/2010/main" val="154943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24557112-6C3B-E849-888C-2AFE02C4A3E0}"/>
              </a:ext>
            </a:extLst>
          </p:cNvPr>
          <p:cNvSpPr/>
          <p:nvPr/>
        </p:nvSpPr>
        <p:spPr>
          <a:xfrm rot="16200000">
            <a:off x="5837769" y="497914"/>
            <a:ext cx="525999" cy="12201538"/>
          </a:xfrm>
          <a:prstGeom prst="r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78A1A5B-0227-0D41-8E6B-C88440E40286}"/>
              </a:ext>
            </a:extLst>
          </p:cNvPr>
          <p:cNvSpPr/>
          <p:nvPr/>
        </p:nvSpPr>
        <p:spPr>
          <a:xfrm>
            <a:off x="0" y="6475992"/>
            <a:ext cx="12522820" cy="382008"/>
          </a:xfrm>
          <a:prstGeom prst="rtTriangle">
            <a:avLst/>
          </a:prstGeom>
          <a:solidFill>
            <a:srgbClr val="8F8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89342388-7A41-2C42-AA4B-6E9B75796B3E}"/>
              </a:ext>
            </a:extLst>
          </p:cNvPr>
          <p:cNvSpPr/>
          <p:nvPr/>
        </p:nvSpPr>
        <p:spPr>
          <a:xfrm rot="16200000">
            <a:off x="7767737" y="2418900"/>
            <a:ext cx="525999" cy="834483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261D25-BD69-8D41-958A-8E49D579508F}"/>
              </a:ext>
            </a:extLst>
          </p:cNvPr>
          <p:cNvSpPr/>
          <p:nvPr/>
        </p:nvSpPr>
        <p:spPr>
          <a:xfrm rot="16200000">
            <a:off x="10827834" y="5482682"/>
            <a:ext cx="1375318" cy="137531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521BCEC7-61C5-D24E-8A63-E34947D01BBA}"/>
              </a:ext>
            </a:extLst>
          </p:cNvPr>
          <p:cNvSpPr/>
          <p:nvPr/>
        </p:nvSpPr>
        <p:spPr>
          <a:xfrm>
            <a:off x="0" y="6256020"/>
            <a:ext cx="838200" cy="601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5352238-D7A8-8A47-9821-BB9FC2194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C34FB-9C9B-9640-86E7-CB83588B0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E66E2EA-4677-BF4D-A4A9-819C6461E8D6}"/>
              </a:ext>
            </a:extLst>
          </p:cNvPr>
          <p:cNvSpPr>
            <a:spLocks noGrp="1"/>
          </p:cNvSpPr>
          <p:nvPr>
            <p:ph type="sldNum" sz="quarter" idx="4"/>
          </p:nvPr>
        </p:nvSpPr>
        <p:spPr>
          <a:xfrm>
            <a:off x="-1615" y="6492875"/>
            <a:ext cx="371707" cy="365125"/>
          </a:xfrm>
          <a:prstGeom prst="rect">
            <a:avLst/>
          </a:prstGeom>
        </p:spPr>
        <p:txBody>
          <a:bodyPr vert="horz" lIns="91440" tIns="45720" rIns="91440" bIns="45720" rtlCol="0" anchor="ctr"/>
          <a:lstStyle>
            <a:lvl1pPr algn="r">
              <a:defRPr sz="1200">
                <a:solidFill>
                  <a:schemeClr val="bg1"/>
                </a:solidFill>
              </a:defRPr>
            </a:lvl1pPr>
          </a:lstStyle>
          <a:p>
            <a:fld id="{A4680262-3499-8640-BC03-9DABA373F036}" type="slidenum">
              <a:rPr lang="en-US" smtClean="0"/>
              <a:pPr/>
              <a:t>‹#›</a:t>
            </a:fld>
            <a:endParaRPr lang="en-US" dirty="0"/>
          </a:p>
        </p:txBody>
      </p:sp>
      <p:pic>
        <p:nvPicPr>
          <p:cNvPr id="11" name="Picture 10" descr="A picture containing window, dark, building, large&#10;&#10;Description automatically generated">
            <a:extLst>
              <a:ext uri="{FF2B5EF4-FFF2-40B4-BE49-F238E27FC236}">
                <a16:creationId xmlns:a16="http://schemas.microsoft.com/office/drawing/2014/main" id="{E3D1CE69-4A7A-1243-BCC6-8CCF90A54F5F}"/>
              </a:ext>
            </a:extLst>
          </p:cNvPr>
          <p:cNvPicPr>
            <a:picLocks noChangeAspect="1"/>
          </p:cNvPicPr>
          <p:nvPr/>
        </p:nvPicPr>
        <p:blipFill>
          <a:blip r:embed="rId13"/>
          <a:stretch>
            <a:fillRect/>
          </a:stretch>
        </p:blipFill>
        <p:spPr>
          <a:xfrm>
            <a:off x="11455204" y="6124067"/>
            <a:ext cx="737616" cy="737616"/>
          </a:xfrm>
          <a:prstGeom prst="rect">
            <a:avLst/>
          </a:prstGeom>
        </p:spPr>
      </p:pic>
      <p:sp>
        <p:nvSpPr>
          <p:cNvPr id="15" name="Right Triangle 14">
            <a:extLst>
              <a:ext uri="{FF2B5EF4-FFF2-40B4-BE49-F238E27FC236}">
                <a16:creationId xmlns:a16="http://schemas.microsoft.com/office/drawing/2014/main" id="{1920A243-9267-E64A-B731-FBA3495F78CF}"/>
              </a:ext>
            </a:extLst>
          </p:cNvPr>
          <p:cNvSpPr/>
          <p:nvPr userDrawn="1"/>
        </p:nvSpPr>
        <p:spPr>
          <a:xfrm rot="16200000">
            <a:off x="5837769" y="497914"/>
            <a:ext cx="525999" cy="12201538"/>
          </a:xfrm>
          <a:prstGeom prst="r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ight Triangle 15">
            <a:extLst>
              <a:ext uri="{FF2B5EF4-FFF2-40B4-BE49-F238E27FC236}">
                <a16:creationId xmlns:a16="http://schemas.microsoft.com/office/drawing/2014/main" id="{63211632-5B5A-AF40-BE48-1A51CC8729F7}"/>
              </a:ext>
            </a:extLst>
          </p:cNvPr>
          <p:cNvSpPr/>
          <p:nvPr userDrawn="1"/>
        </p:nvSpPr>
        <p:spPr>
          <a:xfrm>
            <a:off x="0" y="6475992"/>
            <a:ext cx="12522820" cy="382008"/>
          </a:xfrm>
          <a:prstGeom prst="rtTriangle">
            <a:avLst/>
          </a:prstGeom>
          <a:solidFill>
            <a:srgbClr val="8F8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9B345FD5-6713-A947-A43F-D8E0ACA02E9D}"/>
              </a:ext>
            </a:extLst>
          </p:cNvPr>
          <p:cNvSpPr/>
          <p:nvPr userDrawn="1"/>
        </p:nvSpPr>
        <p:spPr>
          <a:xfrm rot="16200000">
            <a:off x="7767737" y="2418900"/>
            <a:ext cx="525999" cy="834483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EFBB170F-462D-404D-BFDB-3F21968651A5}"/>
              </a:ext>
            </a:extLst>
          </p:cNvPr>
          <p:cNvSpPr/>
          <p:nvPr userDrawn="1"/>
        </p:nvSpPr>
        <p:spPr>
          <a:xfrm rot="16200000">
            <a:off x="10827834" y="5482682"/>
            <a:ext cx="1375318" cy="1375318"/>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CA9870F7-4845-284C-AAE4-BBF1EF3F3EE7}"/>
              </a:ext>
            </a:extLst>
          </p:cNvPr>
          <p:cNvSpPr/>
          <p:nvPr userDrawn="1"/>
        </p:nvSpPr>
        <p:spPr>
          <a:xfrm>
            <a:off x="0" y="6256020"/>
            <a:ext cx="838200" cy="601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window, dark, building, large&#10;&#10;Description automatically generated">
            <a:extLst>
              <a:ext uri="{FF2B5EF4-FFF2-40B4-BE49-F238E27FC236}">
                <a16:creationId xmlns:a16="http://schemas.microsoft.com/office/drawing/2014/main" id="{15DE12F3-DC86-C546-9CFE-4B7DB7B02EF6}"/>
              </a:ext>
            </a:extLst>
          </p:cNvPr>
          <p:cNvPicPr>
            <a:picLocks noChangeAspect="1"/>
          </p:cNvPicPr>
          <p:nvPr userDrawn="1"/>
        </p:nvPicPr>
        <p:blipFill>
          <a:blip r:embed="rId13"/>
          <a:stretch>
            <a:fillRect/>
          </a:stretch>
        </p:blipFill>
        <p:spPr>
          <a:xfrm>
            <a:off x="11262425" y="5922569"/>
            <a:ext cx="1097280" cy="1097280"/>
          </a:xfrm>
          <a:prstGeom prst="rect">
            <a:avLst/>
          </a:prstGeom>
        </p:spPr>
      </p:pic>
    </p:spTree>
    <p:extLst>
      <p:ext uri="{BB962C8B-B14F-4D97-AF65-F5344CB8AC3E}">
        <p14:creationId xmlns:p14="http://schemas.microsoft.com/office/powerpoint/2010/main" val="1792727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a:solidFill>
            <a:schemeClr val="tx2"/>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2"/>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2"/>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2"/>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2"/>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pxhere.com/en/photo/1453729" TargetMode="External"/><Relationship Id="rId3" Type="http://schemas.openxmlformats.org/officeDocument/2006/relationships/image" Target="../media/image18.jpg"/><Relationship Id="rId7" Type="http://schemas.openxmlformats.org/officeDocument/2006/relationships/image" Target="../media/image20.jpg"/><Relationship Id="rId12" Type="http://schemas.openxmlformats.org/officeDocument/2006/relationships/hyperlink" Target="https://www.creationsbykara.com/2011/04/chocolate-ice-cream-with-oreo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xhere.com/en/photo/1413921" TargetMode="External"/><Relationship Id="rId11" Type="http://schemas.openxmlformats.org/officeDocument/2006/relationships/image" Target="../media/image22.jpg"/><Relationship Id="rId5" Type="http://schemas.openxmlformats.org/officeDocument/2006/relationships/image" Target="../media/image19.jpg"/><Relationship Id="rId10" Type="http://schemas.openxmlformats.org/officeDocument/2006/relationships/hyperlink" Target="https://www.flickr.com/photos/kinjengsubmiter/4215831807/" TargetMode="External"/><Relationship Id="rId4" Type="http://schemas.openxmlformats.org/officeDocument/2006/relationships/hyperlink" Target="https://www.publicdomainpictures.net/view-image.php?image=45310&amp;picture=take-a-break" TargetMode="External"/><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a/agenda.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pkdcure.org/education-handouts/" TargetMode="External"/><Relationship Id="rId2" Type="http://schemas.openxmlformats.org/officeDocument/2006/relationships/hyperlink" Target="https://pkdcure.org/about-the-disease/adpkd/" TargetMode="External"/><Relationship Id="rId1" Type="http://schemas.openxmlformats.org/officeDocument/2006/relationships/slideLayout" Target="../slideLayouts/slideLayout2.xml"/><Relationship Id="rId5" Type="http://schemas.openxmlformats.org/officeDocument/2006/relationships/hyperlink" Target="https://pkdcure.org/resources/confidently-navigating-adpkd-understanding-the-new-kdigo-guidelines-decoding-adpkd-diagnosis-prognosis-genetics/" TargetMode="External"/><Relationship Id="rId4" Type="http://schemas.openxmlformats.org/officeDocument/2006/relationships/hyperlink" Target="https://pkdcure.org/about-the-disease/living-with-pkd/treatmen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flickr.com/photos/43489417@N05/5348057660"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5BD8-22E2-F544-836F-A0698641621B}"/>
              </a:ext>
            </a:extLst>
          </p:cNvPr>
          <p:cNvSpPr>
            <a:spLocks noGrp="1"/>
          </p:cNvSpPr>
          <p:nvPr>
            <p:ph type="ctrTitle"/>
          </p:nvPr>
        </p:nvSpPr>
        <p:spPr/>
        <p:txBody>
          <a:bodyPr/>
          <a:lstStyle/>
          <a:p>
            <a:r>
              <a:rPr lang="en-US" dirty="0"/>
              <a:t>Peer Mentor Quarterly Call</a:t>
            </a:r>
          </a:p>
        </p:txBody>
      </p:sp>
      <p:sp>
        <p:nvSpPr>
          <p:cNvPr id="3" name="Subtitle 2">
            <a:extLst>
              <a:ext uri="{FF2B5EF4-FFF2-40B4-BE49-F238E27FC236}">
                <a16:creationId xmlns:a16="http://schemas.microsoft.com/office/drawing/2014/main" id="{6C37A68B-171A-0E42-8AA8-0846370AA7D0}"/>
              </a:ext>
            </a:extLst>
          </p:cNvPr>
          <p:cNvSpPr>
            <a:spLocks noGrp="1"/>
          </p:cNvSpPr>
          <p:nvPr>
            <p:ph type="subTitle" idx="1"/>
          </p:nvPr>
        </p:nvSpPr>
        <p:spPr/>
        <p:txBody>
          <a:bodyPr vert="horz" lIns="0" tIns="0" rIns="0" bIns="0" rtlCol="0" anchor="t">
            <a:normAutofit/>
          </a:bodyPr>
          <a:lstStyle/>
          <a:p>
            <a:r>
              <a:rPr lang="en-US" dirty="0">
                <a:latin typeface="Montserrat"/>
              </a:rPr>
              <a:t>November 2025</a:t>
            </a:r>
            <a:endParaRPr lang="en-US" dirty="0"/>
          </a:p>
        </p:txBody>
      </p:sp>
    </p:spTree>
    <p:extLst>
      <p:ext uri="{BB962C8B-B14F-4D97-AF65-F5344CB8AC3E}">
        <p14:creationId xmlns:p14="http://schemas.microsoft.com/office/powerpoint/2010/main" val="206152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ece of paper with black text&#10;&#10;AI-generated content may be incorrect.">
            <a:extLst>
              <a:ext uri="{FF2B5EF4-FFF2-40B4-BE49-F238E27FC236}">
                <a16:creationId xmlns:a16="http://schemas.microsoft.com/office/drawing/2014/main" id="{CB32CDFD-C793-6F9A-343D-7CE9FF45A14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85467" y="254110"/>
            <a:ext cx="3133476" cy="1566739"/>
          </a:xfrm>
        </p:spPr>
      </p:pic>
      <p:pic>
        <p:nvPicPr>
          <p:cNvPr id="9" name="Picture 8" descr="A hand holding a dandelion&#10;&#10;AI-generated content may be incorrect.">
            <a:extLst>
              <a:ext uri="{FF2B5EF4-FFF2-40B4-BE49-F238E27FC236}">
                <a16:creationId xmlns:a16="http://schemas.microsoft.com/office/drawing/2014/main" id="{6057A3CE-D273-E251-4DEB-682A92E37D5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98254" y="507676"/>
            <a:ext cx="3617887" cy="2412226"/>
          </a:xfrm>
          <a:prstGeom prst="rect">
            <a:avLst/>
          </a:prstGeom>
        </p:spPr>
      </p:pic>
      <p:pic>
        <p:nvPicPr>
          <p:cNvPr id="11" name="Picture 10" descr="A sunset over the ocean&#10;&#10;AI-generated content may be incorrect.">
            <a:extLst>
              <a:ext uri="{FF2B5EF4-FFF2-40B4-BE49-F238E27FC236}">
                <a16:creationId xmlns:a16="http://schemas.microsoft.com/office/drawing/2014/main" id="{5F0D6724-C736-0DD7-738B-913D2D843FC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102432" y="3317497"/>
            <a:ext cx="3889845" cy="2593230"/>
          </a:xfrm>
          <a:prstGeom prst="rect">
            <a:avLst/>
          </a:prstGeom>
        </p:spPr>
      </p:pic>
      <p:pic>
        <p:nvPicPr>
          <p:cNvPr id="13" name="Picture 12" descr="A group of puppies in a wooden box&#10;&#10;AI-generated content may be incorrect.">
            <a:extLst>
              <a:ext uri="{FF2B5EF4-FFF2-40B4-BE49-F238E27FC236}">
                <a16:creationId xmlns:a16="http://schemas.microsoft.com/office/drawing/2014/main" id="{7C71B3E5-BB18-1AFE-0BA7-198F139542C7}"/>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8730922" y="1827280"/>
            <a:ext cx="2890630" cy="2312504"/>
          </a:xfrm>
          <a:prstGeom prst="rect">
            <a:avLst/>
          </a:prstGeom>
        </p:spPr>
      </p:pic>
      <p:pic>
        <p:nvPicPr>
          <p:cNvPr id="16" name="Picture 15" descr="A chocolate ice cream with a cookie on top&#10;&#10;AI-generated content may be incorrect.">
            <a:extLst>
              <a:ext uri="{FF2B5EF4-FFF2-40B4-BE49-F238E27FC236}">
                <a16:creationId xmlns:a16="http://schemas.microsoft.com/office/drawing/2014/main" id="{94E4E9CE-713F-4336-59C1-C932CC2691A5}"/>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rot="21029775">
            <a:off x="6473616" y="3665236"/>
            <a:ext cx="1296752" cy="1890017"/>
          </a:xfrm>
          <a:prstGeom prst="rect">
            <a:avLst/>
          </a:prstGeom>
        </p:spPr>
      </p:pic>
    </p:spTree>
    <p:extLst>
      <p:ext uri="{BB962C8B-B14F-4D97-AF65-F5344CB8AC3E}">
        <p14:creationId xmlns:p14="http://schemas.microsoft.com/office/powerpoint/2010/main" val="100167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B588-E6E2-B529-E505-DD07622FCFEE}"/>
              </a:ext>
            </a:extLst>
          </p:cNvPr>
          <p:cNvSpPr>
            <a:spLocks noGrp="1"/>
          </p:cNvSpPr>
          <p:nvPr>
            <p:ph type="title"/>
          </p:nvPr>
        </p:nvSpPr>
        <p:spPr/>
        <p:txBody>
          <a:bodyPr/>
          <a:lstStyle/>
          <a:p>
            <a:r>
              <a:rPr lang="en-US" dirty="0"/>
              <a:t>Resource Round-Up</a:t>
            </a:r>
          </a:p>
        </p:txBody>
      </p:sp>
      <p:sp>
        <p:nvSpPr>
          <p:cNvPr id="3" name="Text Placeholder 2">
            <a:extLst>
              <a:ext uri="{FF2B5EF4-FFF2-40B4-BE49-F238E27FC236}">
                <a16:creationId xmlns:a16="http://schemas.microsoft.com/office/drawing/2014/main" id="{3748D87F-21F5-11EB-C566-C0188416BF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4767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DA62-8998-F10B-41DC-33384554B0FC}"/>
              </a:ext>
            </a:extLst>
          </p:cNvPr>
          <p:cNvSpPr>
            <a:spLocks noGrp="1"/>
          </p:cNvSpPr>
          <p:nvPr>
            <p:ph type="title"/>
          </p:nvPr>
        </p:nvSpPr>
        <p:spPr/>
        <p:txBody>
          <a:bodyPr/>
          <a:lstStyle/>
          <a:p>
            <a:r>
              <a:rPr lang="en-US" i="1" dirty="0">
                <a:latin typeface="Montserrat"/>
              </a:rPr>
              <a:t>New!</a:t>
            </a:r>
            <a:r>
              <a:rPr lang="en-US" dirty="0">
                <a:latin typeface="Montserrat"/>
              </a:rPr>
              <a:t> Resources to share</a:t>
            </a:r>
            <a:endParaRPr lang="en-US" dirty="0"/>
          </a:p>
        </p:txBody>
      </p:sp>
      <p:sp>
        <p:nvSpPr>
          <p:cNvPr id="3" name="Content Placeholder 2">
            <a:extLst>
              <a:ext uri="{FF2B5EF4-FFF2-40B4-BE49-F238E27FC236}">
                <a16:creationId xmlns:a16="http://schemas.microsoft.com/office/drawing/2014/main" id="{BA331CBD-0B84-6857-F571-3AC30F5FCD08}"/>
              </a:ext>
            </a:extLst>
          </p:cNvPr>
          <p:cNvSpPr>
            <a:spLocks noGrp="1"/>
          </p:cNvSpPr>
          <p:nvPr>
            <p:ph sz="half" idx="1"/>
          </p:nvPr>
        </p:nvSpPr>
        <p:spPr/>
        <p:txBody>
          <a:bodyPr vert="horz" lIns="91440" tIns="45720" rIns="91440" bIns="45720" rtlCol="0" anchor="t">
            <a:normAutofit/>
          </a:bodyPr>
          <a:lstStyle/>
          <a:p>
            <a:r>
              <a:rPr lang="en-US" dirty="0">
                <a:latin typeface="Montserrat"/>
              </a:rPr>
              <a:t>KDIGO Plain Language Guide</a:t>
            </a:r>
            <a:endParaRPr lang="en-US" dirty="0"/>
          </a:p>
          <a:p>
            <a:r>
              <a:rPr lang="en-US" dirty="0">
                <a:latin typeface="Montserrat"/>
              </a:rPr>
              <a:t>Confidently Navigating PKD: Understanding the New KDIGO Guideline Webinar Series</a:t>
            </a:r>
          </a:p>
          <a:p>
            <a:r>
              <a:rPr lang="en-US" dirty="0">
                <a:latin typeface="Montserrat"/>
              </a:rPr>
              <a:t>PKD Chronicles</a:t>
            </a:r>
          </a:p>
          <a:p>
            <a:endParaRPr lang="en-US" dirty="0">
              <a:latin typeface="Montserrat"/>
            </a:endParaRPr>
          </a:p>
        </p:txBody>
      </p:sp>
      <p:sp>
        <p:nvSpPr>
          <p:cNvPr id="4" name="Content Placeholder 3">
            <a:extLst>
              <a:ext uri="{FF2B5EF4-FFF2-40B4-BE49-F238E27FC236}">
                <a16:creationId xmlns:a16="http://schemas.microsoft.com/office/drawing/2014/main" id="{24769965-BADF-BD1D-E358-69A684F11B29}"/>
              </a:ext>
            </a:extLst>
          </p:cNvPr>
          <p:cNvSpPr>
            <a:spLocks noGrp="1"/>
          </p:cNvSpPr>
          <p:nvPr>
            <p:ph sz="half" idx="2"/>
          </p:nvPr>
        </p:nvSpPr>
        <p:spPr/>
        <p:txBody>
          <a:bodyPr vert="horz" lIns="91440" tIns="45720" rIns="91440" bIns="45720" rtlCol="0" anchor="t">
            <a:normAutofit/>
          </a:bodyPr>
          <a:lstStyle/>
          <a:p>
            <a:pPr marL="457200" indent="-457200"/>
            <a:r>
              <a:rPr lang="en-US" dirty="0">
                <a:latin typeface="Montserrat"/>
              </a:rPr>
              <a:t>pkdcure.org/education-handouts</a:t>
            </a:r>
          </a:p>
          <a:p>
            <a:pPr marL="457200" indent="-457200"/>
            <a:r>
              <a:rPr lang="en-US" dirty="0">
                <a:latin typeface="Montserrat"/>
              </a:rPr>
              <a:t>pkdcure.org/</a:t>
            </a:r>
            <a:r>
              <a:rPr lang="en-US" dirty="0" err="1">
                <a:latin typeface="Montserrat"/>
              </a:rPr>
              <a:t>videolearninglibrary</a:t>
            </a:r>
            <a:endParaRPr lang="en-US" dirty="0" err="1"/>
          </a:p>
          <a:p>
            <a:pPr marL="457200" indent="-457200"/>
            <a:endParaRPr lang="en-US" dirty="0"/>
          </a:p>
          <a:p>
            <a:pPr marL="457200" indent="-457200"/>
            <a:r>
              <a:rPr lang="en-US" dirty="0">
                <a:latin typeface="Montserrat"/>
              </a:rPr>
              <a:t>pkdcure.org/resources</a:t>
            </a:r>
            <a:endParaRPr lang="en-US" dirty="0"/>
          </a:p>
        </p:txBody>
      </p:sp>
      <p:pic>
        <p:nvPicPr>
          <p:cNvPr id="5" name="Picture 4" descr="A computer screen with a bookmark&#10;&#10;AI-generated content may be incorrect.">
            <a:extLst>
              <a:ext uri="{FF2B5EF4-FFF2-40B4-BE49-F238E27FC236}">
                <a16:creationId xmlns:a16="http://schemas.microsoft.com/office/drawing/2014/main" id="{FE5610BB-388D-B0E8-30A7-17BD7C740BCD}"/>
              </a:ext>
            </a:extLst>
          </p:cNvPr>
          <p:cNvPicPr>
            <a:picLocks noChangeAspect="1"/>
          </p:cNvPicPr>
          <p:nvPr/>
        </p:nvPicPr>
        <p:blipFill>
          <a:blip r:embed="rId3"/>
          <a:stretch>
            <a:fillRect/>
          </a:stretch>
        </p:blipFill>
        <p:spPr>
          <a:xfrm rot="540000">
            <a:off x="10256808" y="286109"/>
            <a:ext cx="1641895" cy="1656272"/>
          </a:xfrm>
          <a:prstGeom prst="rect">
            <a:avLst/>
          </a:prstGeom>
        </p:spPr>
      </p:pic>
    </p:spTree>
    <p:extLst>
      <p:ext uri="{BB962C8B-B14F-4D97-AF65-F5344CB8AC3E}">
        <p14:creationId xmlns:p14="http://schemas.microsoft.com/office/powerpoint/2010/main" val="131281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9042-4782-8E48-B65C-10B18EED702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EBC2F9B-B703-F741-9395-9B1D6E704092}"/>
              </a:ext>
            </a:extLst>
          </p:cNvPr>
          <p:cNvSpPr>
            <a:spLocks noGrp="1"/>
          </p:cNvSpPr>
          <p:nvPr>
            <p:ph idx="1"/>
          </p:nvPr>
        </p:nvSpPr>
        <p:spPr/>
        <p:txBody>
          <a:bodyPr/>
          <a:lstStyle/>
          <a:p>
            <a:r>
              <a:rPr lang="en-US" dirty="0"/>
              <a:t>Mentor Voices</a:t>
            </a:r>
          </a:p>
          <a:p>
            <a:pPr lvl="1"/>
            <a:r>
              <a:rPr lang="en-US" sz="2000" i="1" dirty="0"/>
              <a:t>3 things you wish you knew</a:t>
            </a:r>
          </a:p>
          <a:p>
            <a:r>
              <a:rPr lang="en-US" dirty="0"/>
              <a:t>Skill Spotlight</a:t>
            </a:r>
          </a:p>
          <a:p>
            <a:pPr lvl="1"/>
            <a:r>
              <a:rPr lang="en-US" sz="2000" i="1" dirty="0"/>
              <a:t>Navigating Difficult Conversations</a:t>
            </a:r>
          </a:p>
          <a:p>
            <a:r>
              <a:rPr lang="en-US" dirty="0"/>
              <a:t>Resource Roundup</a:t>
            </a:r>
          </a:p>
          <a:p>
            <a:pPr lvl="1"/>
            <a:r>
              <a:rPr lang="en-US" sz="2000" i="1" dirty="0"/>
              <a:t>Stay Informed, Stay Equipped</a:t>
            </a:r>
          </a:p>
        </p:txBody>
      </p:sp>
      <p:pic>
        <p:nvPicPr>
          <p:cNvPr id="5" name="Picture 4" descr="A chalkboard with a word on it next to a pair of books&#10;&#10;AI-generated content may be incorrect.">
            <a:extLst>
              <a:ext uri="{FF2B5EF4-FFF2-40B4-BE49-F238E27FC236}">
                <a16:creationId xmlns:a16="http://schemas.microsoft.com/office/drawing/2014/main" id="{990824D1-857F-99BD-4D01-96E87121E3A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443264">
            <a:off x="6205115" y="761837"/>
            <a:ext cx="4056522" cy="2667163"/>
          </a:xfrm>
          <a:prstGeom prst="rect">
            <a:avLst/>
          </a:prstGeom>
        </p:spPr>
      </p:pic>
      <p:sp>
        <p:nvSpPr>
          <p:cNvPr id="6" name="TextBox 5">
            <a:extLst>
              <a:ext uri="{FF2B5EF4-FFF2-40B4-BE49-F238E27FC236}">
                <a16:creationId xmlns:a16="http://schemas.microsoft.com/office/drawing/2014/main" id="{E7C5815F-ACC4-5AD4-9C83-245603307E01}"/>
              </a:ext>
            </a:extLst>
          </p:cNvPr>
          <p:cNvSpPr txBox="1"/>
          <p:nvPr/>
        </p:nvSpPr>
        <p:spPr>
          <a:xfrm>
            <a:off x="880791" y="6858000"/>
            <a:ext cx="10430418" cy="230832"/>
          </a:xfrm>
          <a:prstGeom prst="rect">
            <a:avLst/>
          </a:prstGeom>
          <a:noFill/>
        </p:spPr>
        <p:txBody>
          <a:bodyPr wrap="square" rtlCol="0">
            <a:spAutoFit/>
          </a:bodyPr>
          <a:lstStyle/>
          <a:p>
            <a:r>
              <a:rPr lang="en-US" sz="900">
                <a:hlinkClick r:id="rId4" tooltip="https://www.picpedia.org/chalkboard/a/agenda.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67760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76FF-A94B-8E41-8EE4-322E20C42349}"/>
              </a:ext>
            </a:extLst>
          </p:cNvPr>
          <p:cNvSpPr>
            <a:spLocks noGrp="1"/>
          </p:cNvSpPr>
          <p:nvPr>
            <p:ph type="title"/>
          </p:nvPr>
        </p:nvSpPr>
        <p:spPr/>
        <p:txBody>
          <a:bodyPr/>
          <a:lstStyle/>
          <a:p>
            <a:r>
              <a:rPr lang="en-US" dirty="0"/>
              <a:t>Mentor Voices: </a:t>
            </a:r>
            <a:br>
              <a:rPr lang="en-US" dirty="0"/>
            </a:br>
            <a:r>
              <a:rPr lang="en-US" sz="2800" dirty="0"/>
              <a:t>Three things you wish you knew before you learned the answer</a:t>
            </a:r>
          </a:p>
        </p:txBody>
      </p:sp>
      <p:sp>
        <p:nvSpPr>
          <p:cNvPr id="3" name="Text Placeholder 2">
            <a:extLst>
              <a:ext uri="{FF2B5EF4-FFF2-40B4-BE49-F238E27FC236}">
                <a16:creationId xmlns:a16="http://schemas.microsoft.com/office/drawing/2014/main" id="{C6309A90-6231-EF44-B330-FE399C46A1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873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6608-5075-BF37-CEBA-FCF723B69D97}"/>
              </a:ext>
            </a:extLst>
          </p:cNvPr>
          <p:cNvSpPr>
            <a:spLocks noGrp="1"/>
          </p:cNvSpPr>
          <p:nvPr>
            <p:ph type="title"/>
          </p:nvPr>
        </p:nvSpPr>
        <p:spPr/>
        <p:txBody>
          <a:bodyPr/>
          <a:lstStyle/>
          <a:p>
            <a:r>
              <a:rPr lang="en-US" dirty="0">
                <a:latin typeface="Montserrat"/>
              </a:rPr>
              <a:t>Resources!</a:t>
            </a:r>
            <a:endParaRPr lang="en-US" dirty="0"/>
          </a:p>
        </p:txBody>
      </p:sp>
      <p:sp>
        <p:nvSpPr>
          <p:cNvPr id="3" name="Content Placeholder 2">
            <a:extLst>
              <a:ext uri="{FF2B5EF4-FFF2-40B4-BE49-F238E27FC236}">
                <a16:creationId xmlns:a16="http://schemas.microsoft.com/office/drawing/2014/main" id="{67E07E6A-DDA7-0F9B-64DD-0E4BED9DD7BD}"/>
              </a:ext>
            </a:extLst>
          </p:cNvPr>
          <p:cNvSpPr>
            <a:spLocks noGrp="1"/>
          </p:cNvSpPr>
          <p:nvPr>
            <p:ph idx="1"/>
          </p:nvPr>
        </p:nvSpPr>
        <p:spPr/>
        <p:txBody>
          <a:bodyPr vert="horz" lIns="91440" tIns="45720" rIns="91440" bIns="45720" rtlCol="0" anchor="t">
            <a:normAutofit lnSpcReduction="10000"/>
          </a:bodyPr>
          <a:lstStyle/>
          <a:p>
            <a:endParaRPr lang="en-US" dirty="0">
              <a:latin typeface="Montserrat"/>
            </a:endParaRPr>
          </a:p>
          <a:p>
            <a:r>
              <a:rPr lang="en-US" dirty="0">
                <a:latin typeface="Montserrat"/>
              </a:rPr>
              <a:t>What is PKD? Reliable resources</a:t>
            </a:r>
            <a:endParaRPr lang="en-US" dirty="0"/>
          </a:p>
          <a:p>
            <a:pPr lvl="1">
              <a:buFont typeface="Courier New" pitchFamily="2" charset="2"/>
              <a:buChar char="o"/>
            </a:pPr>
            <a:r>
              <a:rPr lang="en-US" dirty="0">
                <a:latin typeface="Montserrat"/>
                <a:hlinkClick r:id="rId2"/>
              </a:rPr>
              <a:t>Understanding PKD</a:t>
            </a:r>
            <a:r>
              <a:rPr lang="en-US" dirty="0">
                <a:latin typeface="Montserrat"/>
              </a:rPr>
              <a:t> - pkdcure.org</a:t>
            </a:r>
            <a:endParaRPr lang="en-US"/>
          </a:p>
          <a:p>
            <a:pPr lvl="1">
              <a:buFont typeface="Courier New" pitchFamily="2" charset="2"/>
              <a:buChar char="o"/>
            </a:pPr>
            <a:r>
              <a:rPr lang="en-US" dirty="0">
                <a:latin typeface="Montserrat"/>
                <a:hlinkClick r:id="rId3"/>
              </a:rPr>
              <a:t>ADPKD Handbook &amp; Companion KDIGO Plain Language Guide</a:t>
            </a:r>
            <a:endParaRPr lang="en-US">
              <a:latin typeface="Montserrat"/>
            </a:endParaRPr>
          </a:p>
          <a:p>
            <a:r>
              <a:rPr lang="en-US" dirty="0">
                <a:latin typeface="Montserrat"/>
              </a:rPr>
              <a:t>Treatments</a:t>
            </a:r>
          </a:p>
          <a:p>
            <a:pPr lvl="1">
              <a:buFont typeface="Courier New" pitchFamily="2" charset="2"/>
              <a:buChar char="o"/>
            </a:pPr>
            <a:r>
              <a:rPr lang="en-US" dirty="0">
                <a:latin typeface="Montserrat"/>
                <a:hlinkClick r:id="rId3"/>
              </a:rPr>
              <a:t>ADPKD Handbook &amp; Companion KDIGO Plain Language Guide</a:t>
            </a:r>
            <a:endParaRPr lang="en-US" dirty="0">
              <a:latin typeface="Montserrat"/>
            </a:endParaRPr>
          </a:p>
          <a:p>
            <a:pPr lvl="1">
              <a:buFont typeface="Courier New" pitchFamily="2" charset="2"/>
              <a:buChar char="o"/>
            </a:pPr>
            <a:r>
              <a:rPr lang="en-US" dirty="0">
                <a:latin typeface="Montserrat"/>
                <a:hlinkClick r:id="rId4"/>
              </a:rPr>
              <a:t>Available Treatment</a:t>
            </a:r>
            <a:r>
              <a:rPr lang="en-US" dirty="0">
                <a:latin typeface="Montserrat"/>
              </a:rPr>
              <a:t> – pkdcure.org</a:t>
            </a:r>
          </a:p>
          <a:p>
            <a:r>
              <a:rPr lang="en-US" dirty="0">
                <a:latin typeface="Montserrat"/>
              </a:rPr>
              <a:t>Progression</a:t>
            </a:r>
          </a:p>
          <a:p>
            <a:pPr lvl="1">
              <a:buFont typeface="Courier New" pitchFamily="2" charset="2"/>
              <a:buChar char="o"/>
            </a:pPr>
            <a:r>
              <a:rPr lang="en-US" dirty="0">
                <a:latin typeface="Montserrat"/>
                <a:hlinkClick r:id="rId5"/>
              </a:rPr>
              <a:t>Confidently Navigating ADPKD: Understanding the New KDIGO Guideline, Decoding ADPKD: Diagnosis, Prognosis, &amp; Genetics</a:t>
            </a:r>
            <a:endParaRPr lang="en-US"/>
          </a:p>
        </p:txBody>
      </p:sp>
    </p:spTree>
    <p:extLst>
      <p:ext uri="{BB962C8B-B14F-4D97-AF65-F5344CB8AC3E}">
        <p14:creationId xmlns:p14="http://schemas.microsoft.com/office/powerpoint/2010/main" val="248430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81D6-BAD3-1DDF-31A2-33759A8D8A68}"/>
              </a:ext>
            </a:extLst>
          </p:cNvPr>
          <p:cNvSpPr>
            <a:spLocks noGrp="1"/>
          </p:cNvSpPr>
          <p:nvPr>
            <p:ph type="title"/>
          </p:nvPr>
        </p:nvSpPr>
        <p:spPr/>
        <p:txBody>
          <a:bodyPr/>
          <a:lstStyle/>
          <a:p>
            <a:r>
              <a:rPr lang="en-US" dirty="0"/>
              <a:t>Skill Spotlight: Navigating Difficult Conversations</a:t>
            </a:r>
          </a:p>
        </p:txBody>
      </p:sp>
      <p:sp>
        <p:nvSpPr>
          <p:cNvPr id="3" name="Text Placeholder 2">
            <a:extLst>
              <a:ext uri="{FF2B5EF4-FFF2-40B4-BE49-F238E27FC236}">
                <a16:creationId xmlns:a16="http://schemas.microsoft.com/office/drawing/2014/main" id="{D42803EE-7329-6FC5-62BD-351B0DD460A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0280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29BF-C446-0BF6-E40D-D0EFDFAA604B}"/>
              </a:ext>
            </a:extLst>
          </p:cNvPr>
          <p:cNvSpPr>
            <a:spLocks noGrp="1"/>
          </p:cNvSpPr>
          <p:nvPr>
            <p:ph type="title"/>
          </p:nvPr>
        </p:nvSpPr>
        <p:spPr>
          <a:xfrm>
            <a:off x="838200" y="365125"/>
            <a:ext cx="10515600" cy="1325563"/>
          </a:xfrm>
        </p:spPr>
        <p:txBody>
          <a:bodyPr anchor="ctr">
            <a:normAutofit/>
          </a:bodyPr>
          <a:lstStyle/>
          <a:p>
            <a:r>
              <a:rPr lang="en-US" dirty="0"/>
              <a:t>Difficult conversation topics:</a:t>
            </a:r>
          </a:p>
        </p:txBody>
      </p:sp>
      <p:pic>
        <p:nvPicPr>
          <p:cNvPr id="5" name="Picture 4" descr="A person holding her head&#10;&#10;AI-generated content may be incorrect.">
            <a:extLst>
              <a:ext uri="{FF2B5EF4-FFF2-40B4-BE49-F238E27FC236}">
                <a16:creationId xmlns:a16="http://schemas.microsoft.com/office/drawing/2014/main" id="{4AC05909-14D4-A384-7B2C-DA0527C56BC0}"/>
              </a:ext>
            </a:extLst>
          </p:cNvPr>
          <p:cNvPicPr>
            <a:picLocks noChangeAspect="1"/>
          </p:cNvPicPr>
          <p:nvPr/>
        </p:nvPicPr>
        <p:blipFill>
          <a:blip r:embed="rId3">
            <a:extLst>
              <a:ext uri="{837473B0-CC2E-450A-ABE3-18F120FF3D39}">
                <a1611:picAttrSrcUrl xmlns:a1611="http://schemas.microsoft.com/office/drawing/2016/11/main" r:id="rId4"/>
              </a:ext>
            </a:extLst>
          </a:blip>
          <a:srcRect l="5156" r="15653" b="-3"/>
          <a:stretch>
            <a:fillRect/>
          </a:stretch>
        </p:blipFill>
        <p:spPr>
          <a:xfrm>
            <a:off x="838200" y="1825625"/>
            <a:ext cx="5181600" cy="4351338"/>
          </a:xfrm>
          <a:prstGeom prst="rect">
            <a:avLst/>
          </a:prstGeom>
          <a:noFill/>
        </p:spPr>
      </p:pic>
      <p:sp>
        <p:nvSpPr>
          <p:cNvPr id="3" name="Content Placeholder 2">
            <a:extLst>
              <a:ext uri="{FF2B5EF4-FFF2-40B4-BE49-F238E27FC236}">
                <a16:creationId xmlns:a16="http://schemas.microsoft.com/office/drawing/2014/main" id="{88924A0F-4EA9-29E6-D6F8-B34E08D43C68}"/>
              </a:ext>
            </a:extLst>
          </p:cNvPr>
          <p:cNvSpPr>
            <a:spLocks noGrp="1"/>
          </p:cNvSpPr>
          <p:nvPr>
            <p:ph sz="half" idx="2"/>
          </p:nvPr>
        </p:nvSpPr>
        <p:spPr>
          <a:xfrm>
            <a:off x="6172200" y="1825625"/>
            <a:ext cx="5181600" cy="4351338"/>
          </a:xfrm>
        </p:spPr>
        <p:txBody>
          <a:bodyPr>
            <a:normAutofit/>
          </a:bodyPr>
          <a:lstStyle/>
          <a:p>
            <a:r>
              <a:rPr lang="en-US" dirty="0"/>
              <a:t>Coping with disease progression or uncertainty</a:t>
            </a:r>
          </a:p>
          <a:p>
            <a:r>
              <a:rPr lang="en-US" dirty="0"/>
              <a:t>Transplant readiness</a:t>
            </a:r>
          </a:p>
          <a:p>
            <a:r>
              <a:rPr lang="en-US" dirty="0"/>
              <a:t>Kidney replacement decisions</a:t>
            </a:r>
          </a:p>
          <a:p>
            <a:r>
              <a:rPr lang="en-US" dirty="0"/>
              <a:t>Grief / Guilt</a:t>
            </a:r>
          </a:p>
          <a:p>
            <a:r>
              <a:rPr lang="en-US" dirty="0"/>
              <a:t>Feelings of isolation</a:t>
            </a:r>
          </a:p>
        </p:txBody>
      </p:sp>
    </p:spTree>
    <p:extLst>
      <p:ext uri="{BB962C8B-B14F-4D97-AF65-F5344CB8AC3E}">
        <p14:creationId xmlns:p14="http://schemas.microsoft.com/office/powerpoint/2010/main" val="138468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64C9-0F39-051D-6DEC-5DE252EFBEA4}"/>
              </a:ext>
            </a:extLst>
          </p:cNvPr>
          <p:cNvSpPr>
            <a:spLocks noGrp="1"/>
          </p:cNvSpPr>
          <p:nvPr>
            <p:ph type="title"/>
          </p:nvPr>
        </p:nvSpPr>
        <p:spPr>
          <a:xfrm>
            <a:off x="839788" y="457200"/>
            <a:ext cx="3932237" cy="1600200"/>
          </a:xfrm>
        </p:spPr>
        <p:txBody>
          <a:bodyPr anchor="b">
            <a:normAutofit/>
          </a:bodyPr>
          <a:lstStyle/>
          <a:p>
            <a:r>
              <a:rPr lang="en-US" dirty="0"/>
              <a:t>Grounding in Empathy &amp; Compassion</a:t>
            </a:r>
          </a:p>
        </p:txBody>
      </p:sp>
      <p:sp>
        <p:nvSpPr>
          <p:cNvPr id="5" name="Rectangle 1">
            <a:extLst>
              <a:ext uri="{FF2B5EF4-FFF2-40B4-BE49-F238E27FC236}">
                <a16:creationId xmlns:a16="http://schemas.microsoft.com/office/drawing/2014/main" id="{CCA220BB-A527-5430-1230-23D616A2A06A}"/>
              </a:ext>
            </a:extLst>
          </p:cNvPr>
          <p:cNvSpPr>
            <a:spLocks noGrp="1" noChangeArrowheads="1"/>
          </p:cNvSpPr>
          <p:nvPr>
            <p:ph type="body" sz="half" idx="2"/>
          </p:nvPr>
        </p:nvSpPr>
        <p:spPr bwMode="auto">
          <a:xfrm>
            <a:off x="839788" y="2057400"/>
            <a:ext cx="3932237" cy="38115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rPr>
              <a:t>Listen more than you speak.</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rPr>
              <a:t>Use reflective statements (“It sounds like you’re feeling…”).</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rPr>
              <a:t>Avoid rushing to reassurance or advice.</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rPr>
              <a:t>Normalize emotions—“Many people in your shoes feel that way.”</a:t>
            </a:r>
          </a:p>
          <a:p>
            <a:pPr marL="0" marR="0" lvl="0" indent="0" defTabSz="914400" rtl="0" eaLnBrk="0" fontAlgn="base" latinLnBrk="0" hangingPunct="0">
              <a:spcBef>
                <a:spcPct val="0"/>
              </a:spcBef>
              <a:spcAft>
                <a:spcPts val="600"/>
              </a:spcAft>
              <a:buClrTx/>
              <a:buSzTx/>
              <a:buFontTx/>
              <a:buChar char="•"/>
              <a:tabLst/>
            </a:pPr>
            <a:r>
              <a:rPr kumimoji="0" lang="en-US" altLang="en-US" b="0" i="0" u="none" strike="noStrike" cap="none" normalizeH="0" baseline="0">
                <a:ln>
                  <a:noFill/>
                </a:ln>
                <a:effectLst/>
              </a:rPr>
              <a:t>When appropriate, pause before responding; silence can be powerful.</a:t>
            </a:r>
          </a:p>
        </p:txBody>
      </p:sp>
      <p:graphicFrame>
        <p:nvGraphicFramePr>
          <p:cNvPr id="7" name="Content Placeholder 2">
            <a:extLst>
              <a:ext uri="{FF2B5EF4-FFF2-40B4-BE49-F238E27FC236}">
                <a16:creationId xmlns:a16="http://schemas.microsoft.com/office/drawing/2014/main" id="{C1524A97-9990-C648-3F61-65758C65B2EA}"/>
              </a:ext>
            </a:extLst>
          </p:cNvPr>
          <p:cNvGraphicFramePr>
            <a:graphicFrameLocks noGrp="1"/>
          </p:cNvGraphicFramePr>
          <p:nvPr>
            <p:ph idx="1"/>
            <p:extLst>
              <p:ext uri="{D42A27DB-BD31-4B8C-83A1-F6EECF244321}">
                <p14:modId xmlns:p14="http://schemas.microsoft.com/office/powerpoint/2010/main" val="316152069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171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C201-4574-839E-3A8B-E77F323916E9}"/>
              </a:ext>
            </a:extLst>
          </p:cNvPr>
          <p:cNvSpPr>
            <a:spLocks noGrp="1"/>
          </p:cNvSpPr>
          <p:nvPr>
            <p:ph type="title"/>
          </p:nvPr>
        </p:nvSpPr>
        <p:spPr>
          <a:xfrm>
            <a:off x="839788" y="457200"/>
            <a:ext cx="3932237" cy="1600200"/>
          </a:xfrm>
        </p:spPr>
        <p:txBody>
          <a:bodyPr anchor="b">
            <a:normAutofit/>
          </a:bodyPr>
          <a:lstStyle/>
          <a:p>
            <a:r>
              <a:rPr lang="en-US" dirty="0"/>
              <a:t>Skills for Navigating Tough Topics</a:t>
            </a:r>
          </a:p>
        </p:txBody>
      </p:sp>
      <p:sp>
        <p:nvSpPr>
          <p:cNvPr id="11" name="Content Placeholder 3">
            <a:extLst>
              <a:ext uri="{FF2B5EF4-FFF2-40B4-BE49-F238E27FC236}">
                <a16:creationId xmlns:a16="http://schemas.microsoft.com/office/drawing/2014/main" id="{26D46DC0-7C15-CF5C-5B60-6E903D2DA527}"/>
              </a:ext>
            </a:extLst>
          </p:cNvPr>
          <p:cNvSpPr>
            <a:spLocks noGrp="1"/>
          </p:cNvSpPr>
          <p:nvPr>
            <p:ph type="body" sz="half" idx="2"/>
          </p:nvPr>
        </p:nvSpPr>
        <p:spPr>
          <a:xfrm>
            <a:off x="839788" y="2057400"/>
            <a:ext cx="3932237" cy="3811588"/>
          </a:xfrm>
        </p:spPr>
        <p:txBody>
          <a:bodyPr>
            <a:normAutofit/>
          </a:bodyPr>
          <a:lstStyle/>
          <a:p>
            <a:pPr marL="0" indent="0">
              <a:buNone/>
            </a:pPr>
            <a:r>
              <a:rPr lang="en-US" b="1" dirty="0"/>
              <a:t>Pause-Breath-Respond</a:t>
            </a:r>
          </a:p>
          <a:p>
            <a:pPr marL="0" indent="0">
              <a:buNone/>
            </a:pPr>
            <a:r>
              <a:rPr lang="en-US" b="1" i="1" dirty="0"/>
              <a:t>Pause</a:t>
            </a:r>
            <a:r>
              <a:rPr lang="en-US" dirty="0"/>
              <a:t> to notice your own emotional reaction.</a:t>
            </a:r>
          </a:p>
          <a:p>
            <a:pPr marL="0" indent="0">
              <a:buNone/>
            </a:pPr>
            <a:r>
              <a:rPr lang="en-US" b="1" i="1" dirty="0"/>
              <a:t>Beathe</a:t>
            </a:r>
            <a:r>
              <a:rPr lang="en-US" dirty="0"/>
              <a:t> to steady yourself.</a:t>
            </a:r>
          </a:p>
          <a:p>
            <a:pPr marL="0" indent="0">
              <a:buNone/>
            </a:pPr>
            <a:r>
              <a:rPr lang="en-US" b="1" i="1" dirty="0"/>
              <a:t>Respond</a:t>
            </a:r>
            <a:r>
              <a:rPr lang="en-US" dirty="0"/>
              <a:t> with empathy, curiosity, and care.</a:t>
            </a:r>
          </a:p>
        </p:txBody>
      </p:sp>
      <p:graphicFrame>
        <p:nvGraphicFramePr>
          <p:cNvPr id="12" name="Content Placeholder 2">
            <a:extLst>
              <a:ext uri="{FF2B5EF4-FFF2-40B4-BE49-F238E27FC236}">
                <a16:creationId xmlns:a16="http://schemas.microsoft.com/office/drawing/2014/main" id="{00C88603-B746-7064-0801-D94C63110FE3}"/>
              </a:ext>
            </a:extLst>
          </p:cNvPr>
          <p:cNvGraphicFramePr>
            <a:graphicFrameLocks noGrp="1"/>
          </p:cNvGraphicFramePr>
          <p:nvPr>
            <p:ph idx="1"/>
            <p:extLst>
              <p:ext uri="{D42A27DB-BD31-4B8C-83A1-F6EECF244321}">
                <p14:modId xmlns:p14="http://schemas.microsoft.com/office/powerpoint/2010/main" val="2733725060"/>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80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C031-3E91-15AF-BBB3-CEA2F50799AC}"/>
              </a:ext>
            </a:extLst>
          </p:cNvPr>
          <p:cNvSpPr>
            <a:spLocks noGrp="1"/>
          </p:cNvSpPr>
          <p:nvPr>
            <p:ph type="title"/>
          </p:nvPr>
        </p:nvSpPr>
        <p:spPr/>
        <p:txBody>
          <a:bodyPr>
            <a:normAutofit/>
          </a:bodyPr>
          <a:lstStyle/>
          <a:p>
            <a:r>
              <a:rPr lang="en-US" sz="4000" dirty="0">
                <a:latin typeface="Montserrat"/>
              </a:rPr>
              <a:t>Supporting Parents of Adult Children</a:t>
            </a:r>
            <a:endParaRPr lang="en-US" sz="4000" dirty="0"/>
          </a:p>
        </p:txBody>
      </p:sp>
      <p:sp>
        <p:nvSpPr>
          <p:cNvPr id="3" name="Content Placeholder 2">
            <a:extLst>
              <a:ext uri="{FF2B5EF4-FFF2-40B4-BE49-F238E27FC236}">
                <a16:creationId xmlns:a16="http://schemas.microsoft.com/office/drawing/2014/main" id="{E7E0A1A1-1452-9BEC-31A7-094D681A0E85}"/>
              </a:ext>
            </a:extLst>
          </p:cNvPr>
          <p:cNvSpPr>
            <a:spLocks noGrp="1"/>
          </p:cNvSpPr>
          <p:nvPr>
            <p:ph idx="1"/>
          </p:nvPr>
        </p:nvSpPr>
        <p:spPr/>
        <p:txBody>
          <a:bodyPr vert="horz" lIns="91440" tIns="45720" rIns="91440" bIns="45720" rtlCol="0" anchor="t">
            <a:normAutofit fontScale="92500" lnSpcReduction="20000"/>
          </a:bodyPr>
          <a:lstStyle/>
          <a:p>
            <a:r>
              <a:rPr lang="en-US" dirty="0">
                <a:latin typeface="Montserrat"/>
              </a:rPr>
              <a:t>Listen &amp; validate the parent's feelings</a:t>
            </a:r>
          </a:p>
          <a:p>
            <a:pPr lvl="1">
              <a:buFont typeface="Courier New" pitchFamily="2" charset="2"/>
              <a:buChar char="o"/>
            </a:pPr>
            <a:r>
              <a:rPr lang="en-US" i="1" dirty="0">
                <a:latin typeface="Montserrat"/>
              </a:rPr>
              <a:t>“It’s completely understandable to feel worried or frustrated."</a:t>
            </a:r>
          </a:p>
          <a:p>
            <a:r>
              <a:rPr lang="en-US" dirty="0">
                <a:latin typeface="Montserrat"/>
              </a:rPr>
              <a:t>Normalize adult child's autonomy</a:t>
            </a:r>
            <a:endParaRPr lang="en-US" sz="1900" i="1" dirty="0">
              <a:latin typeface="Montserrat"/>
            </a:endParaRPr>
          </a:p>
          <a:p>
            <a:pPr lvl="1">
              <a:buFont typeface="Courier New" pitchFamily="2" charset="2"/>
              <a:buChar char="o"/>
            </a:pPr>
            <a:r>
              <a:rPr lang="en-US" i="1" dirty="0">
                <a:latin typeface="Montserrat"/>
              </a:rPr>
              <a:t>"You've guided them for a long time, now it is time for them to make their own healthcare decisions."</a:t>
            </a:r>
          </a:p>
          <a:p>
            <a:r>
              <a:rPr lang="en-US" dirty="0">
                <a:latin typeface="Montserrat"/>
              </a:rPr>
              <a:t>Reframe challenges with compassion</a:t>
            </a:r>
            <a:endParaRPr lang="en-US" dirty="0"/>
          </a:p>
          <a:p>
            <a:pPr lvl="1">
              <a:buFont typeface="Courier New" pitchFamily="2" charset="2"/>
              <a:buChar char="o"/>
            </a:pPr>
            <a:r>
              <a:rPr lang="en-US" i="1" dirty="0">
                <a:latin typeface="Montserrat"/>
              </a:rPr>
              <a:t>“You can’t manage their decisions, but you can manage how you show up and support them.”</a:t>
            </a:r>
          </a:p>
          <a:p>
            <a:r>
              <a:rPr lang="en-US" dirty="0">
                <a:latin typeface="Montserrat"/>
              </a:rPr>
              <a:t>Encourage healthy boundaries</a:t>
            </a:r>
          </a:p>
          <a:p>
            <a:pPr lvl="1">
              <a:buFont typeface="Courier New" pitchFamily="2" charset="2"/>
              <a:buChar char="o"/>
            </a:pPr>
            <a:r>
              <a:rPr lang="en-US" i="1" dirty="0">
                <a:latin typeface="Montserrat"/>
              </a:rPr>
              <a:t>“You can keep the door open without pushing for information.”</a:t>
            </a:r>
          </a:p>
          <a:p>
            <a:r>
              <a:rPr lang="en-US" dirty="0">
                <a:latin typeface="Montserrat"/>
              </a:rPr>
              <a:t>Focus on connection</a:t>
            </a:r>
          </a:p>
          <a:p>
            <a:pPr lvl="1">
              <a:buFont typeface="Courier New" pitchFamily="2" charset="2"/>
              <a:buChar char="o"/>
            </a:pPr>
            <a:r>
              <a:rPr lang="en-US" i="1" dirty="0">
                <a:latin typeface="Montserrat"/>
              </a:rPr>
              <a:t>“Spending time together can help them feel safe opening up later.”</a:t>
            </a:r>
          </a:p>
        </p:txBody>
      </p:sp>
    </p:spTree>
    <p:extLst>
      <p:ext uri="{BB962C8B-B14F-4D97-AF65-F5344CB8AC3E}">
        <p14:creationId xmlns:p14="http://schemas.microsoft.com/office/powerpoint/2010/main" val="2500833494"/>
      </p:ext>
    </p:extLst>
  </p:cSld>
  <p:clrMapOvr>
    <a:masterClrMapping/>
  </p:clrMapOvr>
</p:sld>
</file>

<file path=ppt/theme/theme1.xml><?xml version="1.0" encoding="utf-8"?>
<a:theme xmlns:a="http://schemas.openxmlformats.org/drawingml/2006/main" name="PKD Foundation 2019">
  <a:themeElements>
    <a:clrScheme name="PKD Foundation">
      <a:dk1>
        <a:srgbClr val="25205D"/>
      </a:dk1>
      <a:lt1>
        <a:srgbClr val="FFFFFF"/>
      </a:lt1>
      <a:dk2>
        <a:srgbClr val="00778B"/>
      </a:dk2>
      <a:lt2>
        <a:srgbClr val="E7E6E6"/>
      </a:lt2>
      <a:accent1>
        <a:srgbClr val="6FBBC5"/>
      </a:accent1>
      <a:accent2>
        <a:srgbClr val="A3CF5E"/>
      </a:accent2>
      <a:accent3>
        <a:srgbClr val="D3E5AE"/>
      </a:accent3>
      <a:accent4>
        <a:srgbClr val="25205D"/>
      </a:accent4>
      <a:accent5>
        <a:srgbClr val="8E7FAB"/>
      </a:accent5>
      <a:accent6>
        <a:srgbClr val="00778B"/>
      </a:accent6>
      <a:hlink>
        <a:srgbClr val="6FBBC5"/>
      </a:hlink>
      <a:folHlink>
        <a:srgbClr val="8E7FA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KT_PPT-template-07.23 (1)" id="{323D6D12-F9F7-8E4C-8847-099C7418AE5C}" vid="{69AB1206-0ED8-994E-BD90-962D425346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86DBE459AB2F41B964A42DFCAE099B" ma:contentTypeVersion="7" ma:contentTypeDescription="Create a new document." ma:contentTypeScope="" ma:versionID="4ee9fa2b10ace6044a296e9ca9eb1593">
  <xsd:schema xmlns:xsd="http://www.w3.org/2001/XMLSchema" xmlns:xs="http://www.w3.org/2001/XMLSchema" xmlns:p="http://schemas.microsoft.com/office/2006/metadata/properties" xmlns:ns2="e517a861-ddc1-487d-86ab-8d8c7ecd0acd" targetNamespace="http://schemas.microsoft.com/office/2006/metadata/properties" ma:root="true" ma:fieldsID="d0a032dc7c1fe3fcb56263e5585ef912" ns2:_="">
    <xsd:import namespace="e517a861-ddc1-487d-86ab-8d8c7ecd0a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7a861-ddc1-487d-86ab-8d8c7ecd0a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7E06A1-89D9-4586-92D9-30F5EA5FAF72}">
  <ds:schemaRefs>
    <ds:schemaRef ds:uri="http://schemas.microsoft.com/sharepoint/v3/contenttype/forms"/>
  </ds:schemaRefs>
</ds:datastoreItem>
</file>

<file path=customXml/itemProps2.xml><?xml version="1.0" encoding="utf-8"?>
<ds:datastoreItem xmlns:ds="http://schemas.openxmlformats.org/officeDocument/2006/customXml" ds:itemID="{04217598-401F-4C2C-8E53-57F0B3132D6C}">
  <ds:schemaRefs>
    <ds:schemaRef ds:uri="http://schemas.microsoft.com/office/2006/metadata/properties"/>
    <ds:schemaRef ds:uri="http://schemas.microsoft.com/office/infopath/2007/PartnerControls"/>
    <ds:schemaRef ds:uri="3781d1b2-959d-4802-b7e3-6917b5e48507"/>
    <ds:schemaRef ds:uri="35d33b5a-a4fb-4337-840b-c7cab0d5c774"/>
    <ds:schemaRef ds:uri="406f07d9-0a63-4d4d-a43f-bad51b826457"/>
    <ds:schemaRef ds:uri="fe3b1609-52bd-475c-ad93-b4c8112f564a"/>
  </ds:schemaRefs>
</ds:datastoreItem>
</file>

<file path=customXml/itemProps3.xml><?xml version="1.0" encoding="utf-8"?>
<ds:datastoreItem xmlns:ds="http://schemas.openxmlformats.org/officeDocument/2006/customXml" ds:itemID="{705DF60B-A0B1-419B-82FA-222760926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17a861-ddc1-487d-86ab-8d8c7ecd0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MRKT_PPT-template-07.23 (1)</Template>
  <TotalTime>50</TotalTime>
  <Words>1096</Words>
  <Application>Microsoft Office PowerPoint</Application>
  <PresentationFormat>Widescreen</PresentationFormat>
  <Paragraphs>135</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PKD Foundation 2019</vt:lpstr>
      <vt:lpstr>Peer Mentor Quarterly Call</vt:lpstr>
      <vt:lpstr>Agenda</vt:lpstr>
      <vt:lpstr>Mentor Voices:  Three things you wish you knew before you learned the answer</vt:lpstr>
      <vt:lpstr>Resources!</vt:lpstr>
      <vt:lpstr>Skill Spotlight: Navigating Difficult Conversations</vt:lpstr>
      <vt:lpstr>Difficult conversation topics:</vt:lpstr>
      <vt:lpstr>Grounding in Empathy &amp; Compassion</vt:lpstr>
      <vt:lpstr>Skills for Navigating Tough Topics</vt:lpstr>
      <vt:lpstr>Supporting Parents of Adult Children</vt:lpstr>
      <vt:lpstr>PowerPoint Presentation</vt:lpstr>
      <vt:lpstr>Resource Round-Up</vt:lpstr>
      <vt:lpstr>New! Resources to share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Harr</dc:creator>
  <cp:lastModifiedBy>Nicole Harr</cp:lastModifiedBy>
  <cp:revision>267</cp:revision>
  <dcterms:created xsi:type="dcterms:W3CDTF">2025-10-23T18:51:18Z</dcterms:created>
  <dcterms:modified xsi:type="dcterms:W3CDTF">2026-02-11T22:17:33Z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0x0101000686DBE459AB2F41B964A42DFCAE099B</vt:lpwstr>
  </property>
  <property fmtid="{D5CDD505-2E9C-101B-9397-08002B2CF9AE}" pid="3" name="Order">
    <vt:r8>43129700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